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27"/>
  </p:notesMasterIdLst>
  <p:sldIdLst>
    <p:sldId id="256" r:id="rId3"/>
    <p:sldId id="745" r:id="rId4"/>
    <p:sldId id="672" r:id="rId5"/>
    <p:sldId id="737" r:id="rId6"/>
    <p:sldId id="739" r:id="rId7"/>
    <p:sldId id="738" r:id="rId8"/>
    <p:sldId id="746" r:id="rId9"/>
    <p:sldId id="743" r:id="rId10"/>
    <p:sldId id="744" r:id="rId11"/>
    <p:sldId id="747" r:id="rId12"/>
    <p:sldId id="742" r:id="rId13"/>
    <p:sldId id="736" r:id="rId14"/>
    <p:sldId id="733" r:id="rId15"/>
    <p:sldId id="677" r:id="rId16"/>
    <p:sldId id="734" r:id="rId17"/>
    <p:sldId id="748" r:id="rId18"/>
    <p:sldId id="678" r:id="rId19"/>
    <p:sldId id="679" r:id="rId20"/>
    <p:sldId id="680" r:id="rId21"/>
    <p:sldId id="751" r:id="rId22"/>
    <p:sldId id="749" r:id="rId23"/>
    <p:sldId id="752" r:id="rId24"/>
    <p:sldId id="753" r:id="rId25"/>
    <p:sldId id="685"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00"/>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551" autoAdjust="0"/>
    <p:restoredTop sz="78652" autoAdjust="0"/>
  </p:normalViewPr>
  <p:slideViewPr>
    <p:cSldViewPr snapToGrid="0">
      <p:cViewPr varScale="1">
        <p:scale>
          <a:sx n="96" d="100"/>
          <a:sy n="96" d="100"/>
        </p:scale>
        <p:origin x="2024"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6848"/>
    </p:cViewPr>
  </p:sorterViewPr>
  <p:notesViewPr>
    <p:cSldViewPr snapToGrid="0">
      <p:cViewPr varScale="1">
        <p:scale>
          <a:sx n="86" d="100"/>
          <a:sy n="86" d="100"/>
        </p:scale>
        <p:origin x="-19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37BF856-EB85-487E-B5B4-FFD7451016FE}" type="slidenum">
              <a:rPr lang="en-US"/>
              <a:pPr>
                <a:defRPr/>
              </a:pPr>
              <a:t>‹#›</a:t>
            </a:fld>
            <a:endParaRPr lang="en-US"/>
          </a:p>
        </p:txBody>
      </p:sp>
    </p:spTree>
    <p:extLst>
      <p:ext uri="{BB962C8B-B14F-4D97-AF65-F5344CB8AC3E}">
        <p14:creationId xmlns:p14="http://schemas.microsoft.com/office/powerpoint/2010/main" val="39408526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10</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11</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12</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5ADE8-A602-8C4D-9553-5B35F1E0B0C4}" type="slidenum">
              <a:rPr lang="en-US"/>
              <a:pPr/>
              <a:t>13</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14</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5ADE8-A602-8C4D-9553-5B35F1E0B0C4}" type="slidenum">
              <a:rPr lang="en-US"/>
              <a:pPr/>
              <a:t>15</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16</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5ADE8-A602-8C4D-9553-5B35F1E0B0C4}" type="slidenum">
              <a:rPr lang="en-US"/>
              <a:pPr/>
              <a:t>17</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6EA22E-5645-0945-A1AD-AE9866B8A5B1}" type="slidenum">
              <a:rPr lang="en-US"/>
              <a:pPr/>
              <a:t>18</a:t>
            </a:fld>
            <a:endParaRPr lang="en-US"/>
          </a:p>
        </p:txBody>
      </p:sp>
      <p:sp>
        <p:nvSpPr>
          <p:cNvPr id="1006594" name="Rectangle 2"/>
          <p:cNvSpPr>
            <a:spLocks noGrp="1" noRot="1" noChangeAspect="1" noChangeArrowheads="1" noTextEdit="1"/>
          </p:cNvSpPr>
          <p:nvPr>
            <p:ph type="sldImg"/>
          </p:nvPr>
        </p:nvSpPr>
        <p:spPr>
          <a:ln/>
        </p:spPr>
      </p:sp>
      <p:sp>
        <p:nvSpPr>
          <p:cNvPr id="10065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3B4F66-2141-784E-BCBA-9D6056A3070D}" type="slidenum">
              <a:rPr lang="en-US"/>
              <a:pPr/>
              <a:t>19</a:t>
            </a:fld>
            <a:endParaRPr lang="en-US"/>
          </a:p>
        </p:txBody>
      </p:sp>
      <p:sp>
        <p:nvSpPr>
          <p:cNvPr id="1014786" name="Rectangle 2"/>
          <p:cNvSpPr>
            <a:spLocks noGrp="1" noRot="1" noChangeAspect="1" noChangeArrowheads="1" noTextEdit="1"/>
          </p:cNvSpPr>
          <p:nvPr>
            <p:ph type="sldImg"/>
          </p:nvPr>
        </p:nvSpPr>
        <p:spPr>
          <a:ln/>
        </p:spPr>
      </p:sp>
      <p:sp>
        <p:nvSpPr>
          <p:cNvPr id="1014787"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185871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2</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20</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2869019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285E74-F2C9-B647-8361-E365BD18AB9D}" type="slidenum">
              <a:rPr lang="en-US"/>
              <a:pPr/>
              <a:t>21</a:t>
            </a:fld>
            <a:endParaRPr lang="en-US"/>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2428341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285E74-F2C9-B647-8361-E365BD18AB9D}" type="slidenum">
              <a:rPr lang="en-US"/>
              <a:pPr/>
              <a:t>22</a:t>
            </a:fld>
            <a:endParaRPr lang="en-US"/>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2210015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66E4C-13D3-4A48-B035-8294743E20E7}" type="slidenum">
              <a:rPr lang="en-US"/>
              <a:pPr/>
              <a:t>23</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1294445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285E74-F2C9-B647-8361-E365BD18AB9D}" type="slidenum">
              <a:rPr lang="en-US"/>
              <a:pPr/>
              <a:t>24</a:t>
            </a:fld>
            <a:endParaRPr lang="en-US"/>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1784104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3</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4</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5</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6</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7</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8</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9</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38"/>
            <a:ext cx="8229600" cy="585152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7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índice</a:t>
            </a:r>
            <a:endParaRPr lang="en-US">
              <a:solidFill>
                <a:srgbClr val="3399FF"/>
              </a:solidFill>
              <a:latin typeface="Trebuchet MS" pitchFamily="34" charset="0"/>
            </a:endParaRPr>
          </a:p>
        </p:txBody>
      </p:sp>
      <p:sp>
        <p:nvSpPr>
          <p:cNvPr id="11271" name="Line 7"/>
          <p:cNvSpPr>
            <a:spLocks noChangeShapeType="1"/>
          </p:cNvSpPr>
          <p:nvPr userDrawn="1"/>
        </p:nvSpPr>
        <p:spPr bwMode="auto">
          <a:xfrm>
            <a:off x="2000250" y="2236788"/>
            <a:ext cx="12700" cy="1077912"/>
          </a:xfrm>
          <a:prstGeom prst="line">
            <a:avLst/>
          </a:prstGeom>
          <a:noFill/>
          <a:ln w="9525">
            <a:solidFill>
              <a:schemeClr val="accent1"/>
            </a:solidFill>
            <a:round/>
            <a:headEnd/>
            <a:tailEnd/>
          </a:ln>
          <a:effectLst/>
        </p:spPr>
        <p:txBody>
          <a:bodyPr/>
          <a:lstStyle/>
          <a:p>
            <a:pPr>
              <a:defRPr/>
            </a:pPr>
            <a:endParaRPr lang="es-C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p>
        </p:txBody>
      </p:sp>
      <p:sp>
        <p:nvSpPr>
          <p:cNvPr id="11273" name="Text Box 9"/>
          <p:cNvSpPr txBox="1">
            <a:spLocks noChangeArrowheads="1"/>
          </p:cNvSpPr>
          <p:nvPr userDrawn="1"/>
        </p:nvSpPr>
        <p:spPr bwMode="auto">
          <a:xfrm>
            <a:off x="3236913" y="2413000"/>
            <a:ext cx="3395662" cy="1739900"/>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¿Qué es visión por computador?</a:t>
            </a:r>
          </a:p>
          <a:p>
            <a:pPr>
              <a:defRPr/>
            </a:pPr>
            <a:endParaRPr lang="es-CL">
              <a:solidFill>
                <a:srgbClr val="3399FF"/>
              </a:solidFill>
              <a:latin typeface="Trebuchet MS" pitchFamily="34" charset="0"/>
            </a:endParaRPr>
          </a:p>
          <a:p>
            <a:pPr>
              <a:defRPr/>
            </a:pPr>
            <a:r>
              <a:rPr lang="es-CL">
                <a:solidFill>
                  <a:srgbClr val="3399FF"/>
                </a:solidFill>
                <a:latin typeface="Trebuchet MS" pitchFamily="34" charset="0"/>
              </a:rPr>
              <a:t>Reseña histórica</a:t>
            </a: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commons.wikimedia.org/wiki/Category:Pre-Renaissance_painting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bkNMM8uiMww" TargetMode="External"/><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flickr.com/photos/dmer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es.wikipedia.org/wiki/Imagen:Possible_Self-Portrait_of_Leonardo_da_Vinci.jp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commons.wikimedia.org/wiki/Leonardo_da_Vinci" TargetMode="External"/><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www.flickr.com/photos/dmer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commons.wikimedia.org/wiki/Albrecht_D%C3%BCrer" TargetMode="Externa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hyperlink" Target="http://commons.wikimedia.org/wiki/Albrecht_D%C3%BCr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3.png"/><Relationship Id="rId4" Type="http://schemas.openxmlformats.org/officeDocument/2006/relationships/hyperlink" Target="http://commons.wikimedia.org/wiki/Albrecht_D%C3%BCr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www.pinhole.cz/en/pinholecameras/whatis.html"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akvis.com/en/articles/photo-history/beginning.php"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youtube.com/watch?v=yvWX6-0_VHU" TargetMode="External"/><Relationship Id="rId5" Type="http://schemas.openxmlformats.org/officeDocument/2006/relationships/image" Target="../media/image3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brightbytes.com/cosite/tradecards.html"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www.mathopenref.com/thales.html" TargetMode="External"/><Relationship Id="rId4" Type="http://schemas.openxmlformats.org/officeDocument/2006/relationships/hyperlink" Target="http://en.wikipedia.org/wiki/Intercept_theore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www.mathopenref.com/thales.html" TargetMode="External"/><Relationship Id="rId4" Type="http://schemas.openxmlformats.org/officeDocument/2006/relationships/hyperlink" Target="http://en.wikipedia.org/wiki/Intercept_theore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explorable.com/eucli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upload.wikimedia.org/wikipedia/commons/1/1c/Oxyrhynchus_papyrus_with_Euclid's_Elements.jp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hyperlink" Target="https://explorable.com/euclid" TargetMode="Externa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commons.wikimedia.org/wiki/Category:4th-century_painting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tech2.npm.gov.tw/english/dm/painting/b_01.htm"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3334075" y="1690179"/>
            <a:ext cx="2442528" cy="2985433"/>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e</a:t>
            </a:r>
            <a:r>
              <a:rPr lang="es-CL" sz="2400" dirty="0">
                <a:solidFill>
                  <a:srgbClr val="3366FF"/>
                </a:solidFill>
                <a:latin typeface="Trebuchet MS" pitchFamily="34" charset="0"/>
              </a:rPr>
              <a:t>r</a:t>
            </a:r>
            <a:r>
              <a:rPr lang="es-CL" sz="2400" dirty="0">
                <a:solidFill>
                  <a:srgbClr val="3333CC"/>
                </a:solidFill>
                <a:latin typeface="Trebuchet MS" pitchFamily="34" charset="0"/>
              </a:rPr>
              <a:t> </a:t>
            </a: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o</a:t>
            </a:r>
            <a:r>
              <a:rPr lang="es-CL" sz="2400" dirty="0">
                <a:solidFill>
                  <a:srgbClr val="FF0000"/>
                </a:solidFill>
                <a:latin typeface="Trebuchet MS" pitchFamily="34" charset="0"/>
              </a:rPr>
              <a:t>n</a:t>
            </a: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2">
                    <a:lumMod val="75000"/>
                  </a:schemeClr>
                </a:solidFill>
                <a:latin typeface="Trebuchet MS" pitchFamily="34" charset="0"/>
              </a:rPr>
              <a:t>Domingo Mery</a:t>
            </a:r>
          </a:p>
          <a:p>
            <a:pPr algn="ctr"/>
            <a:endParaRPr lang="es-CL" sz="1200" dirty="0">
              <a:solidFill>
                <a:srgbClr val="3333CC"/>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n-US" sz="2400" b="1">
                <a:solidFill>
                  <a:srgbClr val="FFFFFF"/>
                </a:solidFill>
                <a:latin typeface="Trebuchet MS"/>
                <a:cs typeface="Trebuchet MS"/>
              </a:rPr>
              <a:t>History</a:t>
            </a:r>
            <a:endParaRPr lang="en-US" sz="1200" b="1" dirty="0">
              <a:solidFill>
                <a:schemeClr val="bg2">
                  <a:lumMod val="75000"/>
                </a:schemeClr>
              </a:solidFill>
              <a:latin typeface="Trebuchet MS"/>
              <a:cs typeface="Trebuchet MS"/>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59" y="1883819"/>
            <a:ext cx="8719882" cy="3084294"/>
          </a:xfrm>
          <a:prstGeom prst="rect">
            <a:avLst/>
          </a:prstGeom>
        </p:spPr>
      </p:pic>
      <p:sp>
        <p:nvSpPr>
          <p:cNvPr id="6" name="TextBox 5"/>
          <p:cNvSpPr txBox="1"/>
          <p:nvPr/>
        </p:nvSpPr>
        <p:spPr>
          <a:xfrm>
            <a:off x="0" y="599799"/>
            <a:ext cx="2956308" cy="369332"/>
          </a:xfrm>
          <a:prstGeom prst="rect">
            <a:avLst/>
          </a:prstGeom>
          <a:noFill/>
        </p:spPr>
        <p:txBody>
          <a:bodyPr wrap="none" rtlCol="0">
            <a:spAutoFit/>
          </a:bodyPr>
          <a:lstStyle/>
          <a:p>
            <a:r>
              <a:rPr lang="en-US" dirty="0">
                <a:solidFill>
                  <a:schemeClr val="bg1"/>
                </a:solidFill>
                <a:latin typeface="Trebuchet MS"/>
                <a:cs typeface="Trebuchet MS"/>
              </a:rPr>
              <a:t>Italy, 13</a:t>
            </a:r>
            <a:r>
              <a:rPr lang="en-US" baseline="30000" dirty="0">
                <a:solidFill>
                  <a:schemeClr val="bg1"/>
                </a:solidFill>
                <a:latin typeface="Trebuchet MS"/>
                <a:cs typeface="Trebuchet MS"/>
              </a:rPr>
              <a:t>th</a:t>
            </a:r>
            <a:r>
              <a:rPr lang="en-US" dirty="0">
                <a:solidFill>
                  <a:schemeClr val="bg1"/>
                </a:solidFill>
                <a:latin typeface="Trebuchet MS"/>
                <a:cs typeface="Trebuchet MS"/>
              </a:rPr>
              <a:t> – 16</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1492628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562" y="6519330"/>
            <a:ext cx="5291833" cy="276999"/>
          </a:xfrm>
          <a:prstGeom prst="rect">
            <a:avLst/>
          </a:prstGeom>
          <a:noFill/>
        </p:spPr>
        <p:txBody>
          <a:bodyPr wrap="none" rtlCol="0">
            <a:spAutoFit/>
          </a:bodyPr>
          <a:lstStyle/>
          <a:p>
            <a:r>
              <a:rPr lang="en-US" sz="1200" dirty="0">
                <a:latin typeface="Trebuchet MS"/>
                <a:cs typeface="Trebuchet MS"/>
                <a:hlinkClick r:id="rId3"/>
              </a:rPr>
              <a:t>http://commons.wikimedia.org/wiki/Category:Pre-Renaissance_paintings</a:t>
            </a:r>
            <a:r>
              <a:rPr lang="en-US" sz="1200" dirty="0">
                <a:latin typeface="Trebuchet MS"/>
                <a:cs typeface="Trebuchet MS"/>
              </a:rPr>
              <a:t> </a:t>
            </a:r>
          </a:p>
        </p:txBody>
      </p:sp>
      <p:sp>
        <p:nvSpPr>
          <p:cNvPr id="8" name="Text Box 2"/>
          <p:cNvSpPr txBox="1">
            <a:spLocks noChangeArrowheads="1"/>
          </p:cNvSpPr>
          <p:nvPr/>
        </p:nvSpPr>
        <p:spPr bwMode="auto">
          <a:xfrm>
            <a:off x="236121" y="287865"/>
            <a:ext cx="410092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Italy, Bernardo Daddi (1280 </a:t>
            </a:r>
            <a:r>
              <a:rPr lang="en-US" dirty="0">
                <a:solidFill>
                  <a:srgbClr val="3333CC"/>
                </a:solidFill>
                <a:latin typeface="Trebuchet MS" charset="0"/>
              </a:rPr>
              <a:t>–</a:t>
            </a:r>
            <a:r>
              <a:rPr lang="es-CL" dirty="0">
                <a:solidFill>
                  <a:srgbClr val="3333CC"/>
                </a:solidFill>
                <a:latin typeface="Trebuchet MS" charset="0"/>
              </a:rPr>
              <a:t> 1348) ]</a:t>
            </a:r>
            <a:endParaRPr lang="en-US" dirty="0">
              <a:solidFill>
                <a:srgbClr val="3333CC"/>
              </a:solidFill>
              <a:latin typeface="Trebuchet MS" charset="0"/>
            </a:endParaRPr>
          </a:p>
        </p:txBody>
      </p:sp>
      <p:pic>
        <p:nvPicPr>
          <p:cNvPr id="2" name="Picture 1"/>
          <p:cNvPicPr>
            <a:picLocks noChangeAspect="1"/>
          </p:cNvPicPr>
          <p:nvPr/>
        </p:nvPicPr>
        <p:blipFill>
          <a:blip r:embed="rId4"/>
          <a:stretch>
            <a:fillRect/>
          </a:stretch>
        </p:blipFill>
        <p:spPr>
          <a:xfrm>
            <a:off x="2238742" y="733779"/>
            <a:ext cx="4427015" cy="5644444"/>
          </a:xfrm>
          <a:prstGeom prst="rect">
            <a:avLst/>
          </a:prstGeom>
        </p:spPr>
      </p:pic>
    </p:spTree>
    <p:extLst>
      <p:ext uri="{BB962C8B-B14F-4D97-AF65-F5344CB8AC3E}">
        <p14:creationId xmlns:p14="http://schemas.microsoft.com/office/powerpoint/2010/main" val="390769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1_Bruneleschi.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33660"/>
            <a:ext cx="9144000" cy="5143500"/>
          </a:xfrm>
          <a:prstGeom prst="rect">
            <a:avLst/>
          </a:prstGeom>
        </p:spPr>
      </p:pic>
      <p:sp>
        <p:nvSpPr>
          <p:cNvPr id="5" name="Text Box 2"/>
          <p:cNvSpPr txBox="1">
            <a:spLocks noChangeArrowheads="1"/>
          </p:cNvSpPr>
          <p:nvPr/>
        </p:nvSpPr>
        <p:spPr bwMode="auto">
          <a:xfrm>
            <a:off x="775973" y="234969"/>
            <a:ext cx="4473325"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Italy, Filippo Bruneleschi (1377 – 1446) ]</a:t>
            </a:r>
            <a:endParaRPr lang="en-US" dirty="0">
              <a:solidFill>
                <a:srgbClr val="3333CC"/>
              </a:solidFill>
              <a:latin typeface="Trebuchet MS" charset="0"/>
            </a:endParaRPr>
          </a:p>
        </p:txBody>
      </p:sp>
      <p:sp>
        <p:nvSpPr>
          <p:cNvPr id="6" name="TextBox 5"/>
          <p:cNvSpPr txBox="1"/>
          <p:nvPr/>
        </p:nvSpPr>
        <p:spPr>
          <a:xfrm>
            <a:off x="70562" y="6519330"/>
            <a:ext cx="3777522" cy="276999"/>
          </a:xfrm>
          <a:prstGeom prst="rect">
            <a:avLst/>
          </a:prstGeom>
          <a:noFill/>
        </p:spPr>
        <p:txBody>
          <a:bodyPr wrap="none" rtlCol="0">
            <a:spAutoFit/>
          </a:bodyPr>
          <a:lstStyle/>
          <a:p>
            <a:r>
              <a:rPr lang="nl-NL" sz="1200" dirty="0">
                <a:latin typeface="Trebuchet MS"/>
                <a:cs typeface="Trebuchet MS"/>
                <a:hlinkClick r:id="rId6"/>
              </a:rPr>
              <a:t>https://www.youtube.com/watch?v=bkNMM8uiMww</a:t>
            </a:r>
            <a:r>
              <a:rPr lang="nl-NL" sz="1200" dirty="0">
                <a:latin typeface="Trebuchet MS"/>
                <a:cs typeface="Trebuchet MS"/>
              </a:rPr>
              <a:t> </a:t>
            </a:r>
            <a:endParaRPr lang="en-US" sz="1200" dirty="0">
              <a:latin typeface="Trebuchet MS"/>
              <a:cs typeface="Trebuchet MS"/>
            </a:endParaRPr>
          </a:p>
        </p:txBody>
      </p:sp>
      <p:pic>
        <p:nvPicPr>
          <p:cNvPr id="4" name="Picture 3" descr="Screen Shot 2014-09-02 at 10.11.35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746865" cy="904804"/>
          </a:xfrm>
          <a:prstGeom prst="rect">
            <a:avLst/>
          </a:prstGeom>
        </p:spPr>
      </p:pic>
    </p:spTree>
    <p:extLst>
      <p:ext uri="{BB962C8B-B14F-4D97-AF65-F5344CB8AC3E}">
        <p14:creationId xmlns:p14="http://schemas.microsoft.com/office/powerpoint/2010/main" val="11216312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70" y="0"/>
            <a:ext cx="10289512" cy="6857999"/>
          </a:xfrm>
          <a:prstGeom prst="rect">
            <a:avLst/>
          </a:prstGeom>
        </p:spPr>
      </p:pic>
      <p:sp>
        <p:nvSpPr>
          <p:cNvPr id="6" name="Line 8"/>
          <p:cNvSpPr>
            <a:spLocks noChangeShapeType="1"/>
          </p:cNvSpPr>
          <p:nvPr/>
        </p:nvSpPr>
        <p:spPr bwMode="auto">
          <a:xfrm flipH="1" flipV="1">
            <a:off x="4565943" y="3945051"/>
            <a:ext cx="1832824" cy="2912948"/>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7" name="Line 9"/>
          <p:cNvSpPr>
            <a:spLocks noChangeShapeType="1"/>
          </p:cNvSpPr>
          <p:nvPr/>
        </p:nvSpPr>
        <p:spPr bwMode="auto">
          <a:xfrm flipH="1" flipV="1">
            <a:off x="4562083" y="3945050"/>
            <a:ext cx="4606122" cy="2546895"/>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8" name="Line 10"/>
          <p:cNvSpPr>
            <a:spLocks noChangeShapeType="1"/>
          </p:cNvSpPr>
          <p:nvPr/>
        </p:nvSpPr>
        <p:spPr bwMode="auto">
          <a:xfrm flipH="1">
            <a:off x="4562083" y="0"/>
            <a:ext cx="4747241" cy="3941191"/>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9" name="Line 11"/>
          <p:cNvSpPr>
            <a:spLocks noChangeShapeType="1"/>
          </p:cNvSpPr>
          <p:nvPr/>
        </p:nvSpPr>
        <p:spPr bwMode="auto">
          <a:xfrm flipV="1">
            <a:off x="3117776" y="3945050"/>
            <a:ext cx="1444308" cy="2912947"/>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0" name="Line 12"/>
          <p:cNvSpPr>
            <a:spLocks noChangeShapeType="1"/>
          </p:cNvSpPr>
          <p:nvPr/>
        </p:nvSpPr>
        <p:spPr bwMode="auto">
          <a:xfrm flipV="1">
            <a:off x="172225" y="3942779"/>
            <a:ext cx="4399194" cy="2643483"/>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2" name="Line 14"/>
          <p:cNvSpPr>
            <a:spLocks noChangeShapeType="1"/>
          </p:cNvSpPr>
          <p:nvPr/>
        </p:nvSpPr>
        <p:spPr bwMode="auto">
          <a:xfrm flipH="1" flipV="1">
            <a:off x="560011" y="829133"/>
            <a:ext cx="4009791" cy="3112057"/>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1" name="TextBox 10"/>
          <p:cNvSpPr txBox="1"/>
          <p:nvPr/>
        </p:nvSpPr>
        <p:spPr>
          <a:xfrm>
            <a:off x="595985" y="6537953"/>
            <a:ext cx="1364476" cy="276999"/>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a:lstStyle>
          <a:p>
            <a:r>
              <a:rPr lang="en-US" sz="1200" dirty="0">
                <a:solidFill>
                  <a:schemeClr val="bg1">
                    <a:lumMod val="65000"/>
                  </a:schemeClr>
                </a:solidFill>
                <a:latin typeface="Trebuchet MS"/>
                <a:cs typeface="Trebuchet MS"/>
              </a:rPr>
              <a:t>©  </a:t>
            </a:r>
            <a:r>
              <a:rPr lang="pl-PL" sz="1200" dirty="0">
                <a:solidFill>
                  <a:schemeClr val="bg1">
                    <a:lumMod val="65000"/>
                  </a:schemeClr>
                </a:solidFill>
                <a:latin typeface="Trebuchet MS"/>
                <a:cs typeface="Trebuchet MS"/>
                <a:hlinkClick r:id="rId4"/>
              </a:rPr>
              <a:t>Domingo Mery</a:t>
            </a:r>
            <a:endParaRPr lang="en-US" sz="1200" dirty="0">
              <a:solidFill>
                <a:schemeClr val="bg1">
                  <a:lumMod val="65000"/>
                </a:schemeClr>
              </a:solidFill>
              <a:latin typeface="Trebuchet MS"/>
              <a:cs typeface="Trebuchet MS"/>
            </a:endParaRPr>
          </a:p>
        </p:txBody>
      </p:sp>
    </p:spTree>
    <p:extLst>
      <p:ext uri="{BB962C8B-B14F-4D97-AF65-F5344CB8AC3E}">
        <p14:creationId xmlns:p14="http://schemas.microsoft.com/office/powerpoint/2010/main" val="34681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upRight)">
                                      <p:cBhvr>
                                        <p:cTn id="11" dur="500"/>
                                        <p:tgtEl>
                                          <p:spTgt spid="10"/>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upRight)">
                                      <p:cBhvr>
                                        <p:cTn id="15" dur="500"/>
                                        <p:tgtEl>
                                          <p:spTgt spid="9"/>
                                        </p:tgtEl>
                                      </p:cBhvr>
                                    </p:animEffect>
                                  </p:childTnLst>
                                </p:cTn>
                              </p:par>
                            </p:childTnLst>
                          </p:cTn>
                        </p:par>
                        <p:par>
                          <p:cTn id="16" fill="hold">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trips(upLeft)">
                                      <p:cBhvr>
                                        <p:cTn id="19" dur="500"/>
                                        <p:tgtEl>
                                          <p:spTgt spid="6"/>
                                        </p:tgtEl>
                                      </p:cBhvr>
                                    </p:animEffect>
                                  </p:childTnLst>
                                </p:cTn>
                              </p:par>
                            </p:childTnLst>
                          </p:cTn>
                        </p:par>
                        <p:par>
                          <p:cTn id="20" fill="hold">
                            <p:stCondLst>
                              <p:cond delay="2000"/>
                            </p:stCondLst>
                            <p:childTnLst>
                              <p:par>
                                <p:cTn id="21" presetID="18" presetClass="entr" presetSubtype="9"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upLeft)">
                                      <p:cBhvr>
                                        <p:cTn id="23" dur="500"/>
                                        <p:tgtEl>
                                          <p:spTgt spid="7"/>
                                        </p:tgtEl>
                                      </p:cBhvr>
                                    </p:animEffect>
                                  </p:childTnLst>
                                </p:cTn>
                              </p:par>
                            </p:childTnLst>
                          </p:cTn>
                        </p:par>
                        <p:par>
                          <p:cTn id="24" fill="hold">
                            <p:stCondLst>
                              <p:cond delay="2500"/>
                            </p:stCondLst>
                            <p:childTnLst>
                              <p:par>
                                <p:cTn id="25" presetID="18" presetClass="entr" presetSubtype="9"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up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952360" y="429023"/>
            <a:ext cx="3746500"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Leonardo da Vinci (1452 – 1519) ]</a:t>
            </a:r>
            <a:endParaRPr lang="en-US" dirty="0">
              <a:solidFill>
                <a:srgbClr val="3333CC"/>
              </a:solidFill>
              <a:latin typeface="Trebuchet MS" charset="0"/>
            </a:endParaRPr>
          </a:p>
        </p:txBody>
      </p:sp>
      <p:pic>
        <p:nvPicPr>
          <p:cNvPr id="1157126" name="Picture 6" descr="200px-Possible_Self-Portrait_of_Leonardo_da_Vinci">
            <a:hlinkClick r:id="rId3" tooltip="Possible Self-Portrait of Leonardo da Vinci.jpg"/>
          </p:cNvPr>
          <p:cNvPicPr>
            <a:picLocks noChangeAspect="1" noChangeArrowheads="1"/>
          </p:cNvPicPr>
          <p:nvPr/>
        </p:nvPicPr>
        <p:blipFill>
          <a:blip r:embed="rId4"/>
          <a:srcRect/>
          <a:stretch>
            <a:fillRect/>
          </a:stretch>
        </p:blipFill>
        <p:spPr bwMode="auto">
          <a:xfrm>
            <a:off x="0" y="0"/>
            <a:ext cx="794536" cy="1199749"/>
          </a:xfrm>
          <a:prstGeom prst="rect">
            <a:avLst/>
          </a:prstGeom>
          <a:noFill/>
        </p:spPr>
      </p:pic>
      <p:pic>
        <p:nvPicPr>
          <p:cNvPr id="2" name="Picture 1"/>
          <p:cNvPicPr>
            <a:picLocks noChangeAspect="1"/>
          </p:cNvPicPr>
          <p:nvPr/>
        </p:nvPicPr>
        <p:blipFill>
          <a:blip r:embed="rId5"/>
          <a:stretch>
            <a:fillRect/>
          </a:stretch>
        </p:blipFill>
        <p:spPr>
          <a:xfrm>
            <a:off x="0" y="1310261"/>
            <a:ext cx="9144000" cy="4972050"/>
          </a:xfrm>
          <a:prstGeom prst="rect">
            <a:avLst/>
          </a:prstGeom>
        </p:spPr>
      </p:pic>
      <p:sp>
        <p:nvSpPr>
          <p:cNvPr id="3" name="TextBox 2"/>
          <p:cNvSpPr txBox="1"/>
          <p:nvPr/>
        </p:nvSpPr>
        <p:spPr>
          <a:xfrm>
            <a:off x="123476" y="6491946"/>
            <a:ext cx="4114753" cy="276999"/>
          </a:xfrm>
          <a:prstGeom prst="rect">
            <a:avLst/>
          </a:prstGeom>
          <a:noFill/>
        </p:spPr>
        <p:txBody>
          <a:bodyPr wrap="none" rtlCol="0">
            <a:spAutoFit/>
          </a:bodyPr>
          <a:lstStyle/>
          <a:p>
            <a:r>
              <a:rPr lang="en-US" sz="1200" dirty="0">
                <a:latin typeface="Trebuchet MS"/>
                <a:cs typeface="Trebuchet MS"/>
                <a:hlinkClick r:id="rId6"/>
              </a:rPr>
              <a:t>http://commons.wikimedia.org/wiki/Leonardo_da_Vinci</a:t>
            </a:r>
            <a:r>
              <a:rPr lang="en-US" sz="1200" dirty="0">
                <a:latin typeface="Trebuchet MS"/>
                <a:cs typeface="Trebuchet MS"/>
              </a:rPr>
              <a:t> </a:t>
            </a:r>
          </a:p>
        </p:txBody>
      </p:sp>
      <p:sp>
        <p:nvSpPr>
          <p:cNvPr id="7" name="Line 8"/>
          <p:cNvSpPr>
            <a:spLocks noChangeShapeType="1"/>
          </p:cNvSpPr>
          <p:nvPr/>
        </p:nvSpPr>
        <p:spPr bwMode="auto">
          <a:xfrm flipH="1" flipV="1">
            <a:off x="4565942" y="3945051"/>
            <a:ext cx="4377405" cy="2335201"/>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8" name="Line 9"/>
          <p:cNvSpPr>
            <a:spLocks noChangeShapeType="1"/>
          </p:cNvSpPr>
          <p:nvPr/>
        </p:nvSpPr>
        <p:spPr bwMode="auto">
          <a:xfrm flipH="1">
            <a:off x="4562082" y="1534780"/>
            <a:ext cx="4751699" cy="2410269"/>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9" name="Line 10"/>
          <p:cNvSpPr>
            <a:spLocks noChangeShapeType="1"/>
          </p:cNvSpPr>
          <p:nvPr/>
        </p:nvSpPr>
        <p:spPr bwMode="auto">
          <a:xfrm flipH="1">
            <a:off x="4562083" y="352823"/>
            <a:ext cx="3640396" cy="3588368"/>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0" name="Line 11"/>
          <p:cNvSpPr>
            <a:spLocks noChangeShapeType="1"/>
          </p:cNvSpPr>
          <p:nvPr/>
        </p:nvSpPr>
        <p:spPr bwMode="auto">
          <a:xfrm flipV="1">
            <a:off x="0" y="3945050"/>
            <a:ext cx="4562084" cy="2388126"/>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1" name="Line 12"/>
          <p:cNvSpPr>
            <a:spLocks noChangeShapeType="1"/>
          </p:cNvSpPr>
          <p:nvPr/>
        </p:nvSpPr>
        <p:spPr bwMode="auto">
          <a:xfrm>
            <a:off x="0" y="1605345"/>
            <a:ext cx="4571419" cy="2337434"/>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2" name="Line 14"/>
          <p:cNvSpPr>
            <a:spLocks noChangeShapeType="1"/>
          </p:cNvSpPr>
          <p:nvPr/>
        </p:nvSpPr>
        <p:spPr bwMode="auto">
          <a:xfrm flipH="1" flipV="1">
            <a:off x="1128942" y="688004"/>
            <a:ext cx="3440859" cy="3253185"/>
          </a:xfrm>
          <a:prstGeom prst="line">
            <a:avLst/>
          </a:prstGeom>
          <a:noFill/>
          <a:ln w="19050">
            <a:solidFill>
              <a:srgbClr val="FF0000"/>
            </a:solidFill>
            <a:round/>
            <a:headEnd/>
            <a:tailEnd/>
          </a:ln>
          <a:effectLst/>
        </p:spPr>
        <p:txBody>
          <a:bodyP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upRight)">
                                      <p:cBhvr>
                                        <p:cTn id="11" dur="500"/>
                                        <p:tgtEl>
                                          <p:spTgt spid="11"/>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upRight)">
                                      <p:cBhvr>
                                        <p:cTn id="15" dur="500"/>
                                        <p:tgtEl>
                                          <p:spTgt spid="10"/>
                                        </p:tgtEl>
                                      </p:cBhvr>
                                    </p:animEffect>
                                  </p:childTnLst>
                                </p:cTn>
                              </p:par>
                            </p:childTnLst>
                          </p:cTn>
                        </p:par>
                        <p:par>
                          <p:cTn id="16" fill="hold">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upLeft)">
                                      <p:cBhvr>
                                        <p:cTn id="19" dur="500"/>
                                        <p:tgtEl>
                                          <p:spTgt spid="7"/>
                                        </p:tgtEl>
                                      </p:cBhvr>
                                    </p:animEffect>
                                  </p:childTnLst>
                                </p:cTn>
                              </p:par>
                            </p:childTnLst>
                          </p:cTn>
                        </p:par>
                        <p:par>
                          <p:cTn id="20" fill="hold">
                            <p:stCondLst>
                              <p:cond delay="2000"/>
                            </p:stCondLst>
                            <p:childTnLst>
                              <p:par>
                                <p:cTn id="21" presetID="18" presetClass="entr" presetSubtype="9"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upLeft)">
                                      <p:cBhvr>
                                        <p:cTn id="23" dur="500"/>
                                        <p:tgtEl>
                                          <p:spTgt spid="8"/>
                                        </p:tgtEl>
                                      </p:cBhvr>
                                    </p:animEffect>
                                  </p:childTnLst>
                                </p:cTn>
                              </p:par>
                            </p:childTnLst>
                          </p:cTn>
                        </p:par>
                        <p:par>
                          <p:cTn id="24" fill="hold">
                            <p:stCondLst>
                              <p:cond delay="2500"/>
                            </p:stCondLst>
                            <p:childTnLst>
                              <p:par>
                                <p:cTn id="25" presetID="18" presetClass="entr" presetSubtype="9"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up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723332856_211a99efab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746" y="0"/>
            <a:ext cx="10289512" cy="6858000"/>
          </a:xfrm>
          <a:prstGeom prst="rect">
            <a:avLst/>
          </a:prstGeom>
        </p:spPr>
      </p:pic>
      <p:sp>
        <p:nvSpPr>
          <p:cNvPr id="6" name="Line 8"/>
          <p:cNvSpPr>
            <a:spLocks noChangeShapeType="1"/>
          </p:cNvSpPr>
          <p:nvPr/>
        </p:nvSpPr>
        <p:spPr bwMode="auto">
          <a:xfrm flipH="1" flipV="1">
            <a:off x="4903848" y="1129034"/>
            <a:ext cx="2023552" cy="3265247"/>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7" name="Line 9"/>
          <p:cNvSpPr>
            <a:spLocks noChangeShapeType="1"/>
          </p:cNvSpPr>
          <p:nvPr/>
        </p:nvSpPr>
        <p:spPr bwMode="auto">
          <a:xfrm flipH="1" flipV="1">
            <a:off x="5186083" y="1111392"/>
            <a:ext cx="2787078" cy="2575609"/>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8" name="Line 10"/>
          <p:cNvSpPr>
            <a:spLocks noChangeShapeType="1"/>
          </p:cNvSpPr>
          <p:nvPr/>
        </p:nvSpPr>
        <p:spPr bwMode="auto">
          <a:xfrm flipH="1" flipV="1">
            <a:off x="5715275" y="1111393"/>
            <a:ext cx="3580867" cy="1887604"/>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9" name="Line 11"/>
          <p:cNvSpPr>
            <a:spLocks noChangeShapeType="1"/>
          </p:cNvSpPr>
          <p:nvPr/>
        </p:nvSpPr>
        <p:spPr bwMode="auto">
          <a:xfrm flipV="1">
            <a:off x="4745091" y="1146674"/>
            <a:ext cx="0" cy="5239423"/>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0" name="Line 12"/>
          <p:cNvSpPr>
            <a:spLocks noChangeShapeType="1"/>
          </p:cNvSpPr>
          <p:nvPr/>
        </p:nvSpPr>
        <p:spPr bwMode="auto">
          <a:xfrm flipV="1">
            <a:off x="1181863" y="1217240"/>
            <a:ext cx="2769438" cy="1093752"/>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2" name="Line 14"/>
          <p:cNvSpPr>
            <a:spLocks noChangeShapeType="1"/>
          </p:cNvSpPr>
          <p:nvPr/>
        </p:nvSpPr>
        <p:spPr bwMode="auto">
          <a:xfrm flipH="1">
            <a:off x="1252422" y="1129034"/>
            <a:ext cx="2187327" cy="458670"/>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4" name="Line 12"/>
          <p:cNvSpPr>
            <a:spLocks noChangeShapeType="1"/>
          </p:cNvSpPr>
          <p:nvPr/>
        </p:nvSpPr>
        <p:spPr bwMode="auto">
          <a:xfrm flipH="1" flipV="1">
            <a:off x="4039500" y="564516"/>
            <a:ext cx="88199" cy="5768659"/>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5" name="Line 12"/>
          <p:cNvSpPr>
            <a:spLocks noChangeShapeType="1"/>
          </p:cNvSpPr>
          <p:nvPr/>
        </p:nvSpPr>
        <p:spPr bwMode="auto">
          <a:xfrm flipV="1">
            <a:off x="6773659" y="317540"/>
            <a:ext cx="1869811" cy="5874505"/>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6" name="Line 12"/>
          <p:cNvSpPr>
            <a:spLocks noChangeShapeType="1"/>
          </p:cNvSpPr>
          <p:nvPr/>
        </p:nvSpPr>
        <p:spPr bwMode="auto">
          <a:xfrm flipV="1">
            <a:off x="7479250" y="2222784"/>
            <a:ext cx="1664750" cy="4339726"/>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7" name="Line 12"/>
          <p:cNvSpPr>
            <a:spLocks noChangeShapeType="1"/>
          </p:cNvSpPr>
          <p:nvPr/>
        </p:nvSpPr>
        <p:spPr bwMode="auto">
          <a:xfrm flipH="1" flipV="1">
            <a:off x="317515" y="2469762"/>
            <a:ext cx="1375900" cy="3792849"/>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8" name="Line 12"/>
          <p:cNvSpPr>
            <a:spLocks noChangeShapeType="1"/>
          </p:cNvSpPr>
          <p:nvPr/>
        </p:nvSpPr>
        <p:spPr bwMode="auto">
          <a:xfrm flipH="1" flipV="1">
            <a:off x="2610680" y="1940527"/>
            <a:ext cx="670311" cy="4480854"/>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9" name="Line 12"/>
          <p:cNvSpPr>
            <a:spLocks noChangeShapeType="1"/>
          </p:cNvSpPr>
          <p:nvPr/>
        </p:nvSpPr>
        <p:spPr bwMode="auto">
          <a:xfrm flipH="1" flipV="1">
            <a:off x="1481738" y="2469762"/>
            <a:ext cx="1005465" cy="3898696"/>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0" name="Line 12"/>
          <p:cNvSpPr>
            <a:spLocks noChangeShapeType="1"/>
          </p:cNvSpPr>
          <p:nvPr/>
        </p:nvSpPr>
        <p:spPr bwMode="auto">
          <a:xfrm flipH="1" flipV="1">
            <a:off x="-264598" y="3616436"/>
            <a:ext cx="1322981" cy="2875510"/>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1" name="Line 12"/>
          <p:cNvSpPr>
            <a:spLocks noChangeShapeType="1"/>
          </p:cNvSpPr>
          <p:nvPr/>
        </p:nvSpPr>
        <p:spPr bwMode="auto">
          <a:xfrm flipV="1">
            <a:off x="4974407" y="2081656"/>
            <a:ext cx="176397" cy="4057465"/>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2" name="Line 12"/>
          <p:cNvSpPr>
            <a:spLocks noChangeShapeType="1"/>
          </p:cNvSpPr>
          <p:nvPr/>
        </p:nvSpPr>
        <p:spPr bwMode="auto">
          <a:xfrm flipV="1">
            <a:off x="5609436" y="1428934"/>
            <a:ext cx="846707" cy="4833677"/>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3" name="TextBox 22"/>
          <p:cNvSpPr txBox="1"/>
          <p:nvPr/>
        </p:nvSpPr>
        <p:spPr>
          <a:xfrm>
            <a:off x="595985" y="6537953"/>
            <a:ext cx="1364476" cy="276999"/>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a:lstStyle>
          <a:p>
            <a:r>
              <a:rPr lang="en-US" sz="1200" dirty="0">
                <a:solidFill>
                  <a:schemeClr val="bg1">
                    <a:lumMod val="65000"/>
                  </a:schemeClr>
                </a:solidFill>
                <a:latin typeface="Trebuchet MS"/>
                <a:cs typeface="Trebuchet MS"/>
              </a:rPr>
              <a:t>©  </a:t>
            </a:r>
            <a:r>
              <a:rPr lang="pl-PL" sz="1200" dirty="0">
                <a:solidFill>
                  <a:schemeClr val="bg1">
                    <a:lumMod val="65000"/>
                  </a:schemeClr>
                </a:solidFill>
                <a:latin typeface="Trebuchet MS"/>
                <a:cs typeface="Trebuchet MS"/>
                <a:hlinkClick r:id="rId4"/>
              </a:rPr>
              <a:t>Domingo Mery</a:t>
            </a:r>
            <a:endParaRPr lang="en-US" sz="1200" dirty="0">
              <a:solidFill>
                <a:schemeClr val="bg1">
                  <a:lumMod val="65000"/>
                </a:schemeClr>
              </a:solidFill>
              <a:latin typeface="Trebuchet MS"/>
              <a:cs typeface="Trebuchet MS"/>
            </a:endParaRPr>
          </a:p>
        </p:txBody>
      </p:sp>
    </p:spTree>
    <p:extLst>
      <p:ext uri="{BB962C8B-B14F-4D97-AF65-F5344CB8AC3E}">
        <p14:creationId xmlns:p14="http://schemas.microsoft.com/office/powerpoint/2010/main" val="70372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upRight)">
                                      <p:cBhvr>
                                        <p:cTn id="11" dur="500"/>
                                        <p:tgtEl>
                                          <p:spTgt spid="10"/>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upRight)">
                                      <p:cBhvr>
                                        <p:cTn id="15" dur="500"/>
                                        <p:tgtEl>
                                          <p:spTgt spid="9"/>
                                        </p:tgtEl>
                                      </p:cBhvr>
                                    </p:animEffect>
                                  </p:childTnLst>
                                </p:cTn>
                              </p:par>
                            </p:childTnLst>
                          </p:cTn>
                        </p:par>
                        <p:par>
                          <p:cTn id="16" fill="hold">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trips(upLeft)">
                                      <p:cBhvr>
                                        <p:cTn id="19" dur="500"/>
                                        <p:tgtEl>
                                          <p:spTgt spid="6"/>
                                        </p:tgtEl>
                                      </p:cBhvr>
                                    </p:animEffect>
                                  </p:childTnLst>
                                </p:cTn>
                              </p:par>
                            </p:childTnLst>
                          </p:cTn>
                        </p:par>
                        <p:par>
                          <p:cTn id="20" fill="hold">
                            <p:stCondLst>
                              <p:cond delay="2000"/>
                            </p:stCondLst>
                            <p:childTnLst>
                              <p:par>
                                <p:cTn id="21" presetID="18" presetClass="entr" presetSubtype="9"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upLeft)">
                                      <p:cBhvr>
                                        <p:cTn id="23" dur="500"/>
                                        <p:tgtEl>
                                          <p:spTgt spid="7"/>
                                        </p:tgtEl>
                                      </p:cBhvr>
                                    </p:animEffect>
                                  </p:childTnLst>
                                </p:cTn>
                              </p:par>
                            </p:childTnLst>
                          </p:cTn>
                        </p:par>
                        <p:par>
                          <p:cTn id="24" fill="hold">
                            <p:stCondLst>
                              <p:cond delay="2500"/>
                            </p:stCondLst>
                            <p:childTnLst>
                              <p:par>
                                <p:cTn id="25" presetID="18" presetClass="entr" presetSubtype="9"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up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trips(downLeft)">
                                      <p:cBhvr>
                                        <p:cTn id="32" dur="500"/>
                                        <p:tgtEl>
                                          <p:spTgt spid="14"/>
                                        </p:tgtEl>
                                      </p:cBhvr>
                                    </p:animEffect>
                                  </p:childTnLst>
                                </p:cTn>
                              </p:par>
                            </p:childTnLst>
                          </p:cTn>
                        </p:par>
                        <p:par>
                          <p:cTn id="33" fill="hold">
                            <p:stCondLst>
                              <p:cond delay="500"/>
                            </p:stCondLst>
                            <p:childTnLst>
                              <p:par>
                                <p:cTn id="34" presetID="18" presetClass="entr" presetSubtype="1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strips(downLeft)">
                                      <p:cBhvr>
                                        <p:cTn id="36" dur="500"/>
                                        <p:tgtEl>
                                          <p:spTgt spid="15"/>
                                        </p:tgtEl>
                                      </p:cBhvr>
                                    </p:animEffect>
                                  </p:childTnLst>
                                </p:cTn>
                              </p:par>
                            </p:childTnLst>
                          </p:cTn>
                        </p:par>
                        <p:par>
                          <p:cTn id="37" fill="hold">
                            <p:stCondLst>
                              <p:cond delay="1000"/>
                            </p:stCondLst>
                            <p:childTnLst>
                              <p:par>
                                <p:cTn id="38" presetID="18" presetClass="entr" presetSubtype="12"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strips(downLeft)">
                                      <p:cBhvr>
                                        <p:cTn id="40" dur="500"/>
                                        <p:tgtEl>
                                          <p:spTgt spid="16"/>
                                        </p:tgtEl>
                                      </p:cBhvr>
                                    </p:animEffect>
                                  </p:childTnLst>
                                </p:cTn>
                              </p:par>
                            </p:childTnLst>
                          </p:cTn>
                        </p:par>
                        <p:par>
                          <p:cTn id="41" fill="hold">
                            <p:stCondLst>
                              <p:cond delay="1500"/>
                            </p:stCondLst>
                            <p:childTnLst>
                              <p:par>
                                <p:cTn id="42" presetID="18" presetClass="entr" presetSubtype="12"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strips(downLeft)">
                                      <p:cBhvr>
                                        <p:cTn id="44" dur="500"/>
                                        <p:tgtEl>
                                          <p:spTgt spid="17"/>
                                        </p:tgtEl>
                                      </p:cBhvr>
                                    </p:animEffect>
                                  </p:childTnLst>
                                </p:cTn>
                              </p:par>
                            </p:childTnLst>
                          </p:cTn>
                        </p:par>
                        <p:par>
                          <p:cTn id="45" fill="hold">
                            <p:stCondLst>
                              <p:cond delay="2000"/>
                            </p:stCondLst>
                            <p:childTnLst>
                              <p:par>
                                <p:cTn id="46" presetID="18" presetClass="entr" presetSubtype="12"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strips(downLeft)">
                                      <p:cBhvr>
                                        <p:cTn id="48" dur="500"/>
                                        <p:tgtEl>
                                          <p:spTgt spid="18"/>
                                        </p:tgtEl>
                                      </p:cBhvr>
                                    </p:animEffect>
                                  </p:childTnLst>
                                </p:cTn>
                              </p:par>
                            </p:childTnLst>
                          </p:cTn>
                        </p:par>
                        <p:par>
                          <p:cTn id="49" fill="hold">
                            <p:stCondLst>
                              <p:cond delay="2500"/>
                            </p:stCondLst>
                            <p:childTnLst>
                              <p:par>
                                <p:cTn id="50" presetID="18" presetClass="entr" presetSubtype="12"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strips(downLeft)">
                                      <p:cBhvr>
                                        <p:cTn id="52" dur="500"/>
                                        <p:tgtEl>
                                          <p:spTgt spid="19"/>
                                        </p:tgtEl>
                                      </p:cBhvr>
                                    </p:animEffect>
                                  </p:childTnLst>
                                </p:cTn>
                              </p:par>
                            </p:childTnLst>
                          </p:cTn>
                        </p:par>
                        <p:par>
                          <p:cTn id="53" fill="hold">
                            <p:stCondLst>
                              <p:cond delay="3000"/>
                            </p:stCondLst>
                            <p:childTnLst>
                              <p:par>
                                <p:cTn id="54" presetID="18" presetClass="entr" presetSubtype="1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strips(downLeft)">
                                      <p:cBhvr>
                                        <p:cTn id="56" dur="500"/>
                                        <p:tgtEl>
                                          <p:spTgt spid="20"/>
                                        </p:tgtEl>
                                      </p:cBhvr>
                                    </p:animEffect>
                                  </p:childTnLst>
                                </p:cTn>
                              </p:par>
                            </p:childTnLst>
                          </p:cTn>
                        </p:par>
                        <p:par>
                          <p:cTn id="57" fill="hold">
                            <p:stCondLst>
                              <p:cond delay="3500"/>
                            </p:stCondLst>
                            <p:childTnLst>
                              <p:par>
                                <p:cTn id="58" presetID="18" presetClass="entr" presetSubtype="12"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strips(downLeft)">
                                      <p:cBhvr>
                                        <p:cTn id="60" dur="500"/>
                                        <p:tgtEl>
                                          <p:spTgt spid="21"/>
                                        </p:tgtEl>
                                      </p:cBhvr>
                                    </p:animEffect>
                                  </p:childTnLst>
                                </p:cTn>
                              </p:par>
                            </p:childTnLst>
                          </p:cTn>
                        </p:par>
                        <p:par>
                          <p:cTn id="61" fill="hold">
                            <p:stCondLst>
                              <p:cond delay="4000"/>
                            </p:stCondLst>
                            <p:childTnLst>
                              <p:par>
                                <p:cTn id="62" presetID="18" presetClass="entr" presetSubtype="12"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strips(downLeft)">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59" y="2002095"/>
            <a:ext cx="8719882" cy="2847741"/>
          </a:xfrm>
          <a:prstGeom prst="rect">
            <a:avLst/>
          </a:prstGeom>
        </p:spPr>
      </p:pic>
      <p:sp>
        <p:nvSpPr>
          <p:cNvPr id="6" name="TextBox 5"/>
          <p:cNvSpPr txBox="1"/>
          <p:nvPr/>
        </p:nvSpPr>
        <p:spPr>
          <a:xfrm>
            <a:off x="0" y="599799"/>
            <a:ext cx="2810873" cy="369332"/>
          </a:xfrm>
          <a:prstGeom prst="rect">
            <a:avLst/>
          </a:prstGeom>
          <a:noFill/>
        </p:spPr>
        <p:txBody>
          <a:bodyPr wrap="none" rtlCol="0">
            <a:spAutoFit/>
          </a:bodyPr>
          <a:lstStyle/>
          <a:p>
            <a:r>
              <a:rPr lang="en-US" dirty="0">
                <a:solidFill>
                  <a:schemeClr val="bg1"/>
                </a:solidFill>
                <a:latin typeface="Trebuchet MS"/>
                <a:cs typeface="Trebuchet MS"/>
              </a:rPr>
              <a:t>Germany, 16</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193484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Text Box 2"/>
          <p:cNvSpPr txBox="1">
            <a:spLocks noChangeArrowheads="1"/>
          </p:cNvSpPr>
          <p:nvPr/>
        </p:nvSpPr>
        <p:spPr bwMode="auto">
          <a:xfrm>
            <a:off x="1287533" y="429020"/>
            <a:ext cx="3419475"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Albrecht Dürer (1471 – 1528) ]</a:t>
            </a:r>
            <a:endParaRPr lang="en-US" dirty="0">
              <a:solidFill>
                <a:srgbClr val="3333CC"/>
              </a:solidFill>
              <a:latin typeface="Trebuchet MS" charset="0"/>
            </a:endParaRPr>
          </a:p>
        </p:txBody>
      </p:sp>
      <p:pic>
        <p:nvPicPr>
          <p:cNvPr id="2" name="Picture 1" descr="Screen Shot 2014-09-02 at 10.42.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22880" cy="1622986"/>
          </a:xfrm>
          <a:prstGeom prst="rect">
            <a:avLst/>
          </a:prstGeom>
        </p:spPr>
      </p:pic>
      <p:pic>
        <p:nvPicPr>
          <p:cNvPr id="3" name="Picture 2"/>
          <p:cNvPicPr>
            <a:picLocks noChangeAspect="1"/>
          </p:cNvPicPr>
          <p:nvPr/>
        </p:nvPicPr>
        <p:blipFill>
          <a:blip r:embed="rId4"/>
          <a:stretch>
            <a:fillRect/>
          </a:stretch>
        </p:blipFill>
        <p:spPr>
          <a:xfrm>
            <a:off x="2406676" y="927777"/>
            <a:ext cx="4225869" cy="5506835"/>
          </a:xfrm>
          <a:prstGeom prst="rect">
            <a:avLst/>
          </a:prstGeom>
        </p:spPr>
      </p:pic>
      <p:sp>
        <p:nvSpPr>
          <p:cNvPr id="7" name="TextBox 6"/>
          <p:cNvSpPr txBox="1"/>
          <p:nvPr/>
        </p:nvSpPr>
        <p:spPr>
          <a:xfrm>
            <a:off x="52915" y="6562509"/>
            <a:ext cx="3865161" cy="276999"/>
          </a:xfrm>
          <a:prstGeom prst="rect">
            <a:avLst/>
          </a:prstGeom>
          <a:noFill/>
        </p:spPr>
        <p:txBody>
          <a:bodyPr wrap="none" rtlCol="0">
            <a:spAutoFit/>
          </a:bodyPr>
          <a:lstStyle/>
          <a:p>
            <a:r>
              <a:rPr lang="de-DE" sz="1200" dirty="0">
                <a:latin typeface="Trebuchet MS"/>
                <a:cs typeface="Trebuchet MS"/>
                <a:hlinkClick r:id="rId5"/>
              </a:rPr>
              <a:t>http://commons.wikimedia.org/wiki/Albrecht_Dürer</a:t>
            </a:r>
            <a:r>
              <a:rPr lang="de-DE" sz="1200" dirty="0">
                <a:latin typeface="Trebuchet MS"/>
                <a:cs typeface="Trebuchet MS"/>
              </a:rPr>
              <a:t>   </a:t>
            </a:r>
            <a:endParaRPr lang="en-US" sz="1200" dirty="0">
              <a:latin typeface="Trebuchet MS"/>
              <a:cs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5596" name="Picture 28"/>
          <p:cNvPicPr>
            <a:picLocks noChangeAspect="1" noChangeArrowheads="1"/>
          </p:cNvPicPr>
          <p:nvPr/>
        </p:nvPicPr>
        <p:blipFill>
          <a:blip r:embed="rId3"/>
          <a:srcRect/>
          <a:stretch>
            <a:fillRect/>
          </a:stretch>
        </p:blipFill>
        <p:spPr bwMode="auto">
          <a:xfrm>
            <a:off x="1528470" y="2430463"/>
            <a:ext cx="6119813" cy="2090737"/>
          </a:xfrm>
          <a:prstGeom prst="rect">
            <a:avLst/>
          </a:prstGeom>
          <a:noFill/>
        </p:spPr>
      </p:pic>
      <p:sp>
        <p:nvSpPr>
          <p:cNvPr id="1005572" name="Text Box 4"/>
          <p:cNvSpPr txBox="1">
            <a:spLocks noChangeArrowheads="1"/>
          </p:cNvSpPr>
          <p:nvPr/>
        </p:nvSpPr>
        <p:spPr bwMode="auto">
          <a:xfrm>
            <a:off x="2892497" y="4525963"/>
            <a:ext cx="4250833"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dirty="0">
                <a:solidFill>
                  <a:srgbClr val="0000FF"/>
                </a:solidFill>
                <a:latin typeface="Trebuchet MS" charset="0"/>
              </a:rPr>
              <a:t>Perspective Machine by Albrecht </a:t>
            </a:r>
            <a:r>
              <a:rPr lang="en-US" dirty="0" err="1">
                <a:solidFill>
                  <a:srgbClr val="0000FF"/>
                </a:solidFill>
                <a:latin typeface="Trebuchet MS" charset="0"/>
              </a:rPr>
              <a:t>Dürer</a:t>
            </a:r>
            <a:endParaRPr lang="en-US" dirty="0">
              <a:solidFill>
                <a:srgbClr val="0000FF"/>
              </a:solidFill>
              <a:latin typeface="Trebuchet MS" charset="0"/>
            </a:endParaRPr>
          </a:p>
        </p:txBody>
      </p:sp>
      <p:grpSp>
        <p:nvGrpSpPr>
          <p:cNvPr id="2" name="Group 5"/>
          <p:cNvGrpSpPr>
            <a:grpSpLocks/>
          </p:cNvGrpSpPr>
          <p:nvPr/>
        </p:nvGrpSpPr>
        <p:grpSpPr bwMode="auto">
          <a:xfrm>
            <a:off x="2459413" y="2746375"/>
            <a:ext cx="4167187" cy="1081088"/>
            <a:chOff x="1539" y="2154"/>
            <a:chExt cx="2625" cy="681"/>
          </a:xfrm>
        </p:grpSpPr>
        <p:sp>
          <p:nvSpPr>
            <p:cNvPr id="1005574" name="Line 6"/>
            <p:cNvSpPr>
              <a:spLocks noChangeShapeType="1"/>
            </p:cNvSpPr>
            <p:nvPr/>
          </p:nvSpPr>
          <p:spPr bwMode="auto">
            <a:xfrm flipH="1" flipV="1">
              <a:off x="2592" y="2154"/>
              <a:ext cx="1566" cy="108"/>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5" name="Line 7"/>
            <p:cNvSpPr>
              <a:spLocks noChangeShapeType="1"/>
            </p:cNvSpPr>
            <p:nvPr/>
          </p:nvSpPr>
          <p:spPr bwMode="auto">
            <a:xfrm flipV="1">
              <a:off x="1539" y="2262"/>
              <a:ext cx="2625" cy="258"/>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6" name="Line 8"/>
            <p:cNvSpPr>
              <a:spLocks noChangeShapeType="1"/>
            </p:cNvSpPr>
            <p:nvPr/>
          </p:nvSpPr>
          <p:spPr bwMode="auto">
            <a:xfrm flipV="1">
              <a:off x="2637" y="2262"/>
              <a:ext cx="1518" cy="339"/>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7" name="Line 9"/>
            <p:cNvSpPr>
              <a:spLocks noChangeShapeType="1"/>
            </p:cNvSpPr>
            <p:nvPr/>
          </p:nvSpPr>
          <p:spPr bwMode="auto">
            <a:xfrm flipV="1">
              <a:off x="2592" y="2262"/>
              <a:ext cx="1566" cy="573"/>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8" name="Line 10"/>
            <p:cNvSpPr>
              <a:spLocks noChangeShapeType="1"/>
            </p:cNvSpPr>
            <p:nvPr/>
          </p:nvSpPr>
          <p:spPr bwMode="auto">
            <a:xfrm flipV="1">
              <a:off x="2241" y="2262"/>
              <a:ext cx="1917" cy="12"/>
            </a:xfrm>
            <a:prstGeom prst="line">
              <a:avLst/>
            </a:prstGeom>
            <a:noFill/>
            <a:ln w="9525">
              <a:solidFill>
                <a:srgbClr val="FF0000"/>
              </a:solidFill>
              <a:round/>
              <a:headEnd/>
              <a:tailEnd/>
            </a:ln>
            <a:effectLst/>
          </p:spPr>
          <p:txBody>
            <a:bodyPr>
              <a:prstTxWarp prst="textNoShape">
                <a:avLst/>
              </a:prstTxWarp>
            </a:bodyPr>
            <a:lstStyle/>
            <a:p>
              <a:endParaRPr lang="en-US"/>
            </a:p>
          </p:txBody>
        </p:sp>
      </p:grpSp>
      <p:grpSp>
        <p:nvGrpSpPr>
          <p:cNvPr id="3" name="Group 11"/>
          <p:cNvGrpSpPr>
            <a:grpSpLocks/>
          </p:cNvGrpSpPr>
          <p:nvPr/>
        </p:nvGrpSpPr>
        <p:grpSpPr bwMode="auto">
          <a:xfrm>
            <a:off x="4640638" y="2778125"/>
            <a:ext cx="142875" cy="881063"/>
            <a:chOff x="2913" y="2174"/>
            <a:chExt cx="90" cy="555"/>
          </a:xfrm>
        </p:grpSpPr>
        <p:sp>
          <p:nvSpPr>
            <p:cNvPr id="1005580" name="Oval 12"/>
            <p:cNvSpPr>
              <a:spLocks noChangeArrowheads="1"/>
            </p:cNvSpPr>
            <p:nvPr/>
          </p:nvSpPr>
          <p:spPr bwMode="auto">
            <a:xfrm flipH="1">
              <a:off x="2970" y="2174"/>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1" name="Oval 13"/>
            <p:cNvSpPr>
              <a:spLocks noChangeArrowheads="1"/>
            </p:cNvSpPr>
            <p:nvPr/>
          </p:nvSpPr>
          <p:spPr bwMode="auto">
            <a:xfrm flipH="1">
              <a:off x="2919" y="2258"/>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2" name="Oval 14"/>
            <p:cNvSpPr>
              <a:spLocks noChangeArrowheads="1"/>
            </p:cNvSpPr>
            <p:nvPr/>
          </p:nvSpPr>
          <p:spPr bwMode="auto">
            <a:xfrm flipH="1">
              <a:off x="2931" y="2369"/>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3" name="Oval 15"/>
            <p:cNvSpPr>
              <a:spLocks noChangeArrowheads="1"/>
            </p:cNvSpPr>
            <p:nvPr/>
          </p:nvSpPr>
          <p:spPr bwMode="auto">
            <a:xfrm flipH="1">
              <a:off x="2976" y="2510"/>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4" name="Oval 16"/>
            <p:cNvSpPr>
              <a:spLocks noChangeArrowheads="1"/>
            </p:cNvSpPr>
            <p:nvPr/>
          </p:nvSpPr>
          <p:spPr bwMode="auto">
            <a:xfrm flipH="1">
              <a:off x="2913" y="2702"/>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grpSp>
      <p:grpSp>
        <p:nvGrpSpPr>
          <p:cNvPr id="4" name="Group 17"/>
          <p:cNvGrpSpPr>
            <a:grpSpLocks/>
          </p:cNvGrpSpPr>
          <p:nvPr/>
        </p:nvGrpSpPr>
        <p:grpSpPr bwMode="auto">
          <a:xfrm>
            <a:off x="5521700" y="3854450"/>
            <a:ext cx="766763" cy="171450"/>
            <a:chOff x="3468" y="2852"/>
            <a:chExt cx="483" cy="108"/>
          </a:xfrm>
        </p:grpSpPr>
        <p:sp>
          <p:nvSpPr>
            <p:cNvPr id="1005586" name="Oval 18"/>
            <p:cNvSpPr>
              <a:spLocks noChangeArrowheads="1"/>
            </p:cNvSpPr>
            <p:nvPr/>
          </p:nvSpPr>
          <p:spPr bwMode="auto">
            <a:xfrm rot="16200000" flipH="1">
              <a:off x="3468" y="2852"/>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7" name="Oval 19"/>
            <p:cNvSpPr>
              <a:spLocks noChangeArrowheads="1"/>
            </p:cNvSpPr>
            <p:nvPr/>
          </p:nvSpPr>
          <p:spPr bwMode="auto">
            <a:xfrm rot="16200000" flipH="1">
              <a:off x="3552" y="2903"/>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8" name="Oval 20"/>
            <p:cNvSpPr>
              <a:spLocks noChangeArrowheads="1"/>
            </p:cNvSpPr>
            <p:nvPr/>
          </p:nvSpPr>
          <p:spPr bwMode="auto">
            <a:xfrm rot="16200000" flipH="1">
              <a:off x="3663" y="2891"/>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9" name="Oval 21"/>
            <p:cNvSpPr>
              <a:spLocks noChangeArrowheads="1"/>
            </p:cNvSpPr>
            <p:nvPr/>
          </p:nvSpPr>
          <p:spPr bwMode="auto">
            <a:xfrm rot="16200000" flipH="1">
              <a:off x="3801" y="2897"/>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90" name="Oval 22"/>
            <p:cNvSpPr>
              <a:spLocks noChangeArrowheads="1"/>
            </p:cNvSpPr>
            <p:nvPr/>
          </p:nvSpPr>
          <p:spPr bwMode="auto">
            <a:xfrm rot="16200000" flipH="1">
              <a:off x="3924" y="2933"/>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grpSp>
      <p:sp>
        <p:nvSpPr>
          <p:cNvPr id="1005591" name="Oval 23"/>
          <p:cNvSpPr>
            <a:spLocks noChangeArrowheads="1"/>
          </p:cNvSpPr>
          <p:nvPr/>
        </p:nvSpPr>
        <p:spPr bwMode="auto">
          <a:xfrm rot="16200000" flipH="1">
            <a:off x="4107237" y="3797301"/>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2" name="Oval 24"/>
          <p:cNvSpPr>
            <a:spLocks noChangeArrowheads="1"/>
          </p:cNvSpPr>
          <p:nvPr/>
        </p:nvSpPr>
        <p:spPr bwMode="auto">
          <a:xfrm rot="16200000" flipH="1">
            <a:off x="4192962" y="3435351"/>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3" name="Oval 25"/>
          <p:cNvSpPr>
            <a:spLocks noChangeArrowheads="1"/>
          </p:cNvSpPr>
          <p:nvPr/>
        </p:nvSpPr>
        <p:spPr bwMode="auto">
          <a:xfrm rot="16200000" flipH="1">
            <a:off x="4116763" y="2725738"/>
            <a:ext cx="42862"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4" name="Oval 26"/>
          <p:cNvSpPr>
            <a:spLocks noChangeArrowheads="1"/>
          </p:cNvSpPr>
          <p:nvPr/>
        </p:nvSpPr>
        <p:spPr bwMode="auto">
          <a:xfrm rot="16200000" flipH="1">
            <a:off x="3554787" y="2901951"/>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5" name="Oval 27"/>
          <p:cNvSpPr>
            <a:spLocks noChangeArrowheads="1"/>
          </p:cNvSpPr>
          <p:nvPr/>
        </p:nvSpPr>
        <p:spPr bwMode="auto">
          <a:xfrm rot="16200000" flipH="1">
            <a:off x="2440363" y="3306763"/>
            <a:ext cx="42862"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5" name="TextBox 4"/>
          <p:cNvSpPr txBox="1"/>
          <p:nvPr/>
        </p:nvSpPr>
        <p:spPr>
          <a:xfrm>
            <a:off x="317515" y="6403740"/>
            <a:ext cx="3865161" cy="276999"/>
          </a:xfrm>
          <a:prstGeom prst="rect">
            <a:avLst/>
          </a:prstGeom>
          <a:noFill/>
        </p:spPr>
        <p:txBody>
          <a:bodyPr wrap="none" rtlCol="0">
            <a:spAutoFit/>
          </a:bodyPr>
          <a:lstStyle/>
          <a:p>
            <a:r>
              <a:rPr lang="de-DE" sz="1200" dirty="0">
                <a:latin typeface="Trebuchet MS"/>
                <a:cs typeface="Trebuchet MS"/>
                <a:hlinkClick r:id="rId4"/>
              </a:rPr>
              <a:t>http://commons.wikimedia.org/wiki/Albrecht_Dürer</a:t>
            </a:r>
            <a:r>
              <a:rPr lang="de-DE" sz="1200" dirty="0">
                <a:latin typeface="Trebuchet MS"/>
                <a:cs typeface="Trebuchet MS"/>
              </a:rPr>
              <a:t>   </a:t>
            </a:r>
            <a:endParaRPr lang="en-US" sz="1200" dirty="0">
              <a:latin typeface="Trebuchet MS"/>
              <a:cs typeface="Trebuchet MS"/>
            </a:endParaRPr>
          </a:p>
        </p:txBody>
      </p:sp>
      <p:sp>
        <p:nvSpPr>
          <p:cNvPr id="29" name="Text Box 2"/>
          <p:cNvSpPr txBox="1">
            <a:spLocks noChangeArrowheads="1"/>
          </p:cNvSpPr>
          <p:nvPr/>
        </p:nvSpPr>
        <p:spPr bwMode="auto">
          <a:xfrm>
            <a:off x="1287533" y="429020"/>
            <a:ext cx="3419475"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Albrecht Dürer (1471 – 1528) ]</a:t>
            </a:r>
            <a:endParaRPr lang="en-US" dirty="0">
              <a:solidFill>
                <a:srgbClr val="3333CC"/>
              </a:solidFill>
              <a:latin typeface="Trebuchet MS" charset="0"/>
            </a:endParaRPr>
          </a:p>
        </p:txBody>
      </p:sp>
      <p:pic>
        <p:nvPicPr>
          <p:cNvPr id="30" name="Picture 29" descr="Screen Shot 2014-09-02 at 10.42.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122880" cy="16229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0559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0559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00559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005594"/>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0055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trips(down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5591" grpId="0" animBg="1"/>
      <p:bldP spid="1005592" grpId="0" animBg="1"/>
      <p:bldP spid="1005593" grpId="0" animBg="1"/>
      <p:bldP spid="1005594" grpId="0" animBg="1"/>
      <p:bldP spid="100559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9" name="Picture 29" descr="durer"/>
          <p:cNvPicPr>
            <a:picLocks noChangeAspect="1" noChangeArrowheads="1"/>
          </p:cNvPicPr>
          <p:nvPr/>
        </p:nvPicPr>
        <p:blipFill>
          <a:blip r:embed="rId3"/>
          <a:srcRect/>
          <a:stretch>
            <a:fillRect/>
          </a:stretch>
        </p:blipFill>
        <p:spPr bwMode="auto">
          <a:xfrm>
            <a:off x="542374" y="1993451"/>
            <a:ext cx="5737361" cy="3655388"/>
          </a:xfrm>
          <a:prstGeom prst="rect">
            <a:avLst/>
          </a:prstGeom>
          <a:noFill/>
        </p:spPr>
      </p:pic>
      <p:sp>
        <p:nvSpPr>
          <p:cNvPr id="5" name="Text Box 4"/>
          <p:cNvSpPr txBox="1">
            <a:spLocks noChangeArrowheads="1"/>
          </p:cNvSpPr>
          <p:nvPr/>
        </p:nvSpPr>
        <p:spPr bwMode="auto">
          <a:xfrm>
            <a:off x="1357817" y="5776927"/>
            <a:ext cx="4250833"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dirty="0">
                <a:solidFill>
                  <a:srgbClr val="0000FF"/>
                </a:solidFill>
                <a:latin typeface="Trebuchet MS" charset="0"/>
              </a:rPr>
              <a:t>Perspective Machine by Albrecht </a:t>
            </a:r>
            <a:r>
              <a:rPr lang="en-US" dirty="0" err="1">
                <a:solidFill>
                  <a:srgbClr val="0000FF"/>
                </a:solidFill>
                <a:latin typeface="Trebuchet MS" charset="0"/>
              </a:rPr>
              <a:t>Dürer</a:t>
            </a:r>
            <a:endParaRPr lang="en-US" dirty="0">
              <a:solidFill>
                <a:srgbClr val="0000FF"/>
              </a:solidFill>
              <a:latin typeface="Trebuchet MS" charset="0"/>
            </a:endParaRPr>
          </a:p>
        </p:txBody>
      </p:sp>
      <p:sp>
        <p:nvSpPr>
          <p:cNvPr id="6" name="TextBox 5"/>
          <p:cNvSpPr txBox="1"/>
          <p:nvPr/>
        </p:nvSpPr>
        <p:spPr>
          <a:xfrm>
            <a:off x="317515" y="6403740"/>
            <a:ext cx="3865161" cy="276999"/>
          </a:xfrm>
          <a:prstGeom prst="rect">
            <a:avLst/>
          </a:prstGeom>
          <a:noFill/>
        </p:spPr>
        <p:txBody>
          <a:bodyPr wrap="none" rtlCol="0">
            <a:spAutoFit/>
          </a:bodyPr>
          <a:lstStyle/>
          <a:p>
            <a:r>
              <a:rPr lang="de-DE" sz="1200" dirty="0">
                <a:latin typeface="Trebuchet MS"/>
                <a:cs typeface="Trebuchet MS"/>
                <a:hlinkClick r:id="rId4"/>
              </a:rPr>
              <a:t>http://commons.wikimedia.org/wiki/Albrecht_Dürer</a:t>
            </a:r>
            <a:r>
              <a:rPr lang="de-DE" sz="1200" dirty="0">
                <a:latin typeface="Trebuchet MS"/>
                <a:cs typeface="Trebuchet MS"/>
              </a:rPr>
              <a:t>   </a:t>
            </a:r>
            <a:endParaRPr lang="en-US" sz="1200" dirty="0">
              <a:latin typeface="Trebuchet MS"/>
              <a:cs typeface="Trebuchet MS"/>
            </a:endParaRPr>
          </a:p>
        </p:txBody>
      </p:sp>
      <p:sp>
        <p:nvSpPr>
          <p:cNvPr id="7" name="Text Box 2"/>
          <p:cNvSpPr txBox="1">
            <a:spLocks noChangeArrowheads="1"/>
          </p:cNvSpPr>
          <p:nvPr/>
        </p:nvSpPr>
        <p:spPr bwMode="auto">
          <a:xfrm>
            <a:off x="1287533" y="429020"/>
            <a:ext cx="3419475"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Albrecht Dürer (1471 – 1528) ]</a:t>
            </a:r>
            <a:endParaRPr lang="en-US" dirty="0">
              <a:solidFill>
                <a:srgbClr val="3333CC"/>
              </a:solidFill>
              <a:latin typeface="Trebuchet MS" charset="0"/>
            </a:endParaRPr>
          </a:p>
        </p:txBody>
      </p:sp>
      <p:pic>
        <p:nvPicPr>
          <p:cNvPr id="8" name="Picture 7" descr="Screen Shot 2014-09-02 at 10.42.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122880" cy="1622986"/>
          </a:xfrm>
          <a:prstGeom prst="rect">
            <a:avLst/>
          </a:prstGeom>
        </p:spPr>
      </p:pic>
      <p:pic>
        <p:nvPicPr>
          <p:cNvPr id="9" name="Picture 5" descr="alaude"/>
          <p:cNvPicPr>
            <a:picLocks noChangeAspect="1" noChangeArrowheads="1"/>
          </p:cNvPicPr>
          <p:nvPr/>
        </p:nvPicPr>
        <p:blipFill>
          <a:blip r:embed="rId6"/>
          <a:srcRect/>
          <a:stretch>
            <a:fillRect/>
          </a:stretch>
        </p:blipFill>
        <p:spPr bwMode="auto">
          <a:xfrm>
            <a:off x="5133164" y="194053"/>
            <a:ext cx="3549547" cy="4806332"/>
          </a:xfrm>
          <a:prstGeom prst="roundRect">
            <a:avLst>
              <a:gd name="adj" fmla="val 12195"/>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45961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9-02 at 10.16.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1500"/>
            <a:ext cx="9144000" cy="3168933"/>
          </a:xfrm>
          <a:prstGeom prst="rect">
            <a:avLst/>
          </a:prstGeom>
        </p:spPr>
      </p:pic>
      <p:sp>
        <p:nvSpPr>
          <p:cNvPr id="6" name="TextBox 5"/>
          <p:cNvSpPr txBox="1"/>
          <p:nvPr/>
        </p:nvSpPr>
        <p:spPr>
          <a:xfrm>
            <a:off x="0" y="599799"/>
            <a:ext cx="3151862" cy="369332"/>
          </a:xfrm>
          <a:prstGeom prst="rect">
            <a:avLst/>
          </a:prstGeom>
          <a:noFill/>
        </p:spPr>
        <p:txBody>
          <a:bodyPr wrap="none" rtlCol="0">
            <a:spAutoFit/>
          </a:bodyPr>
          <a:lstStyle/>
          <a:p>
            <a:r>
              <a:rPr lang="en-US" dirty="0">
                <a:solidFill>
                  <a:schemeClr val="bg1"/>
                </a:solidFill>
                <a:latin typeface="Trebuchet MS"/>
                <a:cs typeface="Trebuchet MS"/>
              </a:rPr>
              <a:t>Greece, 7</a:t>
            </a:r>
            <a:r>
              <a:rPr lang="en-US" baseline="30000" dirty="0">
                <a:solidFill>
                  <a:schemeClr val="bg1"/>
                </a:solidFill>
                <a:latin typeface="Trebuchet MS"/>
                <a:cs typeface="Trebuchet MS"/>
              </a:rPr>
              <a:t>th</a:t>
            </a:r>
            <a:r>
              <a:rPr lang="en-US" dirty="0">
                <a:solidFill>
                  <a:schemeClr val="bg1"/>
                </a:solidFill>
                <a:latin typeface="Trebuchet MS"/>
                <a:cs typeface="Trebuchet MS"/>
              </a:rPr>
              <a:t> – 4</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BCE</a:t>
            </a:r>
          </a:p>
        </p:txBody>
      </p:sp>
    </p:spTree>
    <p:extLst>
      <p:ext uri="{BB962C8B-B14F-4D97-AF65-F5344CB8AC3E}">
        <p14:creationId xmlns:p14="http://schemas.microsoft.com/office/powerpoint/2010/main" val="86116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94" y="1883819"/>
            <a:ext cx="8275611" cy="3084294"/>
          </a:xfrm>
          <a:prstGeom prst="rect">
            <a:avLst/>
          </a:prstGeom>
        </p:spPr>
      </p:pic>
      <p:sp>
        <p:nvSpPr>
          <p:cNvPr id="6" name="TextBox 5"/>
          <p:cNvSpPr txBox="1"/>
          <p:nvPr/>
        </p:nvSpPr>
        <p:spPr>
          <a:xfrm>
            <a:off x="0" y="599799"/>
            <a:ext cx="2632339" cy="369332"/>
          </a:xfrm>
          <a:prstGeom prst="rect">
            <a:avLst/>
          </a:prstGeom>
          <a:noFill/>
        </p:spPr>
        <p:txBody>
          <a:bodyPr wrap="none" rtlCol="0">
            <a:spAutoFit/>
          </a:bodyPr>
          <a:lstStyle/>
          <a:p>
            <a:r>
              <a:rPr lang="en-US" dirty="0">
                <a:solidFill>
                  <a:schemeClr val="bg1"/>
                </a:solidFill>
                <a:latin typeface="Trebuchet MS"/>
                <a:cs typeface="Trebuchet MS"/>
              </a:rPr>
              <a:t>Europe, 16</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2459912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Text Box 2"/>
          <p:cNvSpPr txBox="1">
            <a:spLocks noChangeArrowheads="1"/>
          </p:cNvSpPr>
          <p:nvPr/>
        </p:nvSpPr>
        <p:spPr bwMode="auto">
          <a:xfrm>
            <a:off x="176213" y="76200"/>
            <a:ext cx="6138970"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Gemma Frisius: 1545 Camera Obscura </a:t>
            </a:r>
            <a:r>
              <a:rPr lang="es-CL" i="1" dirty="0">
                <a:solidFill>
                  <a:srgbClr val="3333CC"/>
                </a:solidFill>
                <a:latin typeface="Trebuchet MS"/>
                <a:cs typeface="Trebuchet MS"/>
              </a:rPr>
              <a:t>(</a:t>
            </a:r>
            <a:r>
              <a:rPr lang="en-US" i="1" dirty="0">
                <a:latin typeface="Trebuchet MS"/>
                <a:cs typeface="Trebuchet MS"/>
              </a:rPr>
              <a:t>darkened room)</a:t>
            </a:r>
            <a:r>
              <a:rPr lang="es-CL" dirty="0">
                <a:solidFill>
                  <a:srgbClr val="3333CC"/>
                </a:solidFill>
                <a:latin typeface="Trebuchet MS" charset="0"/>
              </a:rPr>
              <a:t>]</a:t>
            </a:r>
            <a:endParaRPr lang="en-US" dirty="0">
              <a:solidFill>
                <a:srgbClr val="3333CC"/>
              </a:solidFill>
              <a:latin typeface="Trebuchet MS" charset="0"/>
            </a:endParaRPr>
          </a:p>
        </p:txBody>
      </p:sp>
      <p:sp>
        <p:nvSpPr>
          <p:cNvPr id="4" name="TextBox 3"/>
          <p:cNvSpPr txBox="1"/>
          <p:nvPr/>
        </p:nvSpPr>
        <p:spPr>
          <a:xfrm>
            <a:off x="70558" y="6544870"/>
            <a:ext cx="4106413" cy="276999"/>
          </a:xfrm>
          <a:prstGeom prst="rect">
            <a:avLst/>
          </a:prstGeom>
          <a:noFill/>
        </p:spPr>
        <p:txBody>
          <a:bodyPr wrap="none" rtlCol="0">
            <a:spAutoFit/>
          </a:bodyPr>
          <a:lstStyle/>
          <a:p>
            <a:r>
              <a:rPr lang="en-US" sz="1200" dirty="0">
                <a:latin typeface="Trebuchet MS"/>
                <a:cs typeface="Trebuchet MS"/>
                <a:hlinkClick r:id="rId3"/>
              </a:rPr>
              <a:t>http://www.pinhole.cz/en/pinholecameras/whatis.html</a:t>
            </a:r>
            <a:r>
              <a:rPr lang="en-US" sz="1200" dirty="0">
                <a:latin typeface="Trebuchet MS"/>
                <a:cs typeface="Trebuchet MS"/>
              </a:rPr>
              <a:t> </a:t>
            </a:r>
          </a:p>
        </p:txBody>
      </p:sp>
      <p:pic>
        <p:nvPicPr>
          <p:cNvPr id="5" name="Picture 4"/>
          <p:cNvPicPr>
            <a:picLocks noChangeAspect="1"/>
          </p:cNvPicPr>
          <p:nvPr/>
        </p:nvPicPr>
        <p:blipFill>
          <a:blip r:embed="rId4"/>
          <a:stretch>
            <a:fillRect/>
          </a:stretch>
        </p:blipFill>
        <p:spPr>
          <a:xfrm>
            <a:off x="811427" y="872264"/>
            <a:ext cx="7496889" cy="5260163"/>
          </a:xfrm>
          <a:prstGeom prst="rect">
            <a:avLst/>
          </a:prstGeom>
        </p:spPr>
      </p:pic>
    </p:spTree>
    <p:extLst>
      <p:ext uri="{BB962C8B-B14F-4D97-AF65-F5344CB8AC3E}">
        <p14:creationId xmlns:p14="http://schemas.microsoft.com/office/powerpoint/2010/main" val="4285094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Text Box 2"/>
          <p:cNvSpPr txBox="1">
            <a:spLocks noChangeArrowheads="1"/>
          </p:cNvSpPr>
          <p:nvPr/>
        </p:nvSpPr>
        <p:spPr bwMode="auto">
          <a:xfrm>
            <a:off x="176213" y="76200"/>
            <a:ext cx="344528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Camera Obscura in paintings ]</a:t>
            </a:r>
            <a:endParaRPr lang="en-US" dirty="0">
              <a:solidFill>
                <a:srgbClr val="3333CC"/>
              </a:solidFill>
              <a:latin typeface="Trebuchet MS" charset="0"/>
            </a:endParaRPr>
          </a:p>
        </p:txBody>
      </p:sp>
      <p:sp>
        <p:nvSpPr>
          <p:cNvPr id="4" name="TextBox 3"/>
          <p:cNvSpPr txBox="1"/>
          <p:nvPr/>
        </p:nvSpPr>
        <p:spPr>
          <a:xfrm>
            <a:off x="70558" y="6544870"/>
            <a:ext cx="4279913" cy="276999"/>
          </a:xfrm>
          <a:prstGeom prst="rect">
            <a:avLst/>
          </a:prstGeom>
          <a:noFill/>
        </p:spPr>
        <p:txBody>
          <a:bodyPr wrap="none" rtlCol="0">
            <a:spAutoFit/>
          </a:bodyPr>
          <a:lstStyle/>
          <a:p>
            <a:r>
              <a:rPr lang="en-US" sz="1200" dirty="0">
                <a:latin typeface="Trebuchet MS"/>
                <a:cs typeface="Trebuchet MS"/>
                <a:hlinkClick r:id="rId3"/>
              </a:rPr>
              <a:t>http://akvis.com/en/articles/photo-history/beginning.php</a:t>
            </a:r>
            <a:r>
              <a:rPr lang="en-US" sz="1200" dirty="0">
                <a:latin typeface="Trebuchet MS"/>
                <a:cs typeface="Trebuchet MS"/>
              </a:rPr>
              <a:t> </a:t>
            </a:r>
          </a:p>
        </p:txBody>
      </p:sp>
      <p:pic>
        <p:nvPicPr>
          <p:cNvPr id="3" name="Picture 2"/>
          <p:cNvPicPr>
            <a:picLocks noChangeAspect="1"/>
          </p:cNvPicPr>
          <p:nvPr/>
        </p:nvPicPr>
        <p:blipFill>
          <a:blip r:embed="rId4"/>
          <a:stretch>
            <a:fillRect/>
          </a:stretch>
        </p:blipFill>
        <p:spPr>
          <a:xfrm>
            <a:off x="0" y="698500"/>
            <a:ext cx="9144000" cy="5452104"/>
          </a:xfrm>
          <a:prstGeom prst="rect">
            <a:avLst/>
          </a:prstGeom>
        </p:spPr>
      </p:pic>
    </p:spTree>
    <p:extLst>
      <p:ext uri="{BB962C8B-B14F-4D97-AF65-F5344CB8AC3E}">
        <p14:creationId xmlns:p14="http://schemas.microsoft.com/office/powerpoint/2010/main" val="189290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ext Box 2"/>
          <p:cNvSpPr txBox="1">
            <a:spLocks noChangeArrowheads="1"/>
          </p:cNvSpPr>
          <p:nvPr/>
        </p:nvSpPr>
        <p:spPr bwMode="auto">
          <a:xfrm>
            <a:off x="176213" y="76200"/>
            <a:ext cx="217965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Camera Obscura ]</a:t>
            </a:r>
            <a:endParaRPr lang="en-US" dirty="0">
              <a:solidFill>
                <a:srgbClr val="3333CC"/>
              </a:solidFill>
              <a:latin typeface="Trebuchet MS" charset="0"/>
            </a:endParaRPr>
          </a:p>
        </p:txBody>
      </p:sp>
      <p:pic>
        <p:nvPicPr>
          <p:cNvPr id="2" name="01_Camera_Obscura.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
        <p:nvSpPr>
          <p:cNvPr id="3" name="TextBox 2"/>
          <p:cNvSpPr txBox="1"/>
          <p:nvPr/>
        </p:nvSpPr>
        <p:spPr>
          <a:xfrm>
            <a:off x="158751" y="6491946"/>
            <a:ext cx="3708242" cy="276999"/>
          </a:xfrm>
          <a:prstGeom prst="rect">
            <a:avLst/>
          </a:prstGeom>
          <a:noFill/>
        </p:spPr>
        <p:txBody>
          <a:bodyPr wrap="none" rtlCol="0">
            <a:spAutoFit/>
          </a:bodyPr>
          <a:lstStyle/>
          <a:p>
            <a:r>
              <a:rPr lang="nl-NL" sz="1200" dirty="0">
                <a:latin typeface="Trebuchet MS"/>
                <a:cs typeface="Trebuchet MS"/>
                <a:hlinkClick r:id="rId6"/>
              </a:rPr>
              <a:t>https://www.youtube.com/watch?v=yvWX6-0_VHU</a:t>
            </a:r>
            <a:r>
              <a:rPr lang="nl-NL" sz="1200" dirty="0">
                <a:latin typeface="Trebuchet MS"/>
                <a:cs typeface="Trebuchet MS"/>
              </a:rPr>
              <a:t> </a:t>
            </a:r>
            <a:endParaRPr lang="en-US" sz="1200" dirty="0">
              <a:latin typeface="Trebuchet MS"/>
              <a:cs typeface="Trebuchet MS"/>
            </a:endParaRPr>
          </a:p>
        </p:txBody>
      </p:sp>
    </p:spTree>
    <p:extLst>
      <p:ext uri="{BB962C8B-B14F-4D97-AF65-F5344CB8AC3E}">
        <p14:creationId xmlns:p14="http://schemas.microsoft.com/office/powerpoint/2010/main" val="21371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30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Text Box 2"/>
          <p:cNvSpPr txBox="1">
            <a:spLocks noChangeArrowheads="1"/>
          </p:cNvSpPr>
          <p:nvPr/>
        </p:nvSpPr>
        <p:spPr bwMode="auto">
          <a:xfrm>
            <a:off x="176213" y="76200"/>
            <a:ext cx="571002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3333CC"/>
                </a:solidFill>
                <a:latin typeface="Trebuchet MS" charset="0"/>
              </a:rPr>
              <a:t>[ 18-19</a:t>
            </a:r>
            <a:r>
              <a:rPr lang="en-US" baseline="30000" dirty="0">
                <a:solidFill>
                  <a:srgbClr val="3333CC"/>
                </a:solidFill>
                <a:latin typeface="Trebuchet MS" charset="0"/>
              </a:rPr>
              <a:t>th</a:t>
            </a:r>
            <a:r>
              <a:rPr lang="en-US" dirty="0">
                <a:solidFill>
                  <a:srgbClr val="3333CC"/>
                </a:solidFill>
                <a:latin typeface="Trebuchet MS" charset="0"/>
              </a:rPr>
              <a:t> century: Trade Cards with Camera </a:t>
            </a:r>
            <a:r>
              <a:rPr lang="en-US" dirty="0" err="1">
                <a:solidFill>
                  <a:srgbClr val="3333CC"/>
                </a:solidFill>
                <a:latin typeface="Trebuchet MS" charset="0"/>
              </a:rPr>
              <a:t>Obscura</a:t>
            </a:r>
            <a:r>
              <a:rPr lang="en-US" dirty="0">
                <a:solidFill>
                  <a:srgbClr val="3333CC"/>
                </a:solidFill>
                <a:latin typeface="Trebuchet MS" charset="0"/>
              </a:rPr>
              <a:t> ]</a:t>
            </a:r>
            <a:r>
              <a:rPr lang="es-ES_tradnl" dirty="0">
                <a:solidFill>
                  <a:srgbClr val="3333CC"/>
                </a:solidFill>
                <a:latin typeface="Trebuchet MS" charset="0"/>
              </a:rPr>
              <a:t> </a:t>
            </a:r>
            <a:endParaRPr lang="en-US" dirty="0">
              <a:solidFill>
                <a:srgbClr val="3333CC"/>
              </a:solidFill>
              <a:latin typeface="Trebuchet MS" charset="0"/>
            </a:endParaRPr>
          </a:p>
        </p:txBody>
      </p:sp>
      <p:sp>
        <p:nvSpPr>
          <p:cNvPr id="4" name="TextBox 3"/>
          <p:cNvSpPr txBox="1"/>
          <p:nvPr/>
        </p:nvSpPr>
        <p:spPr>
          <a:xfrm>
            <a:off x="70558" y="6544870"/>
            <a:ext cx="3500327" cy="276999"/>
          </a:xfrm>
          <a:prstGeom prst="rect">
            <a:avLst/>
          </a:prstGeom>
          <a:noFill/>
        </p:spPr>
        <p:txBody>
          <a:bodyPr wrap="none" rtlCol="0">
            <a:spAutoFit/>
          </a:bodyPr>
          <a:lstStyle/>
          <a:p>
            <a:r>
              <a:rPr lang="en-US" sz="1200" dirty="0">
                <a:latin typeface="Trebuchet MS"/>
                <a:cs typeface="Trebuchet MS"/>
                <a:hlinkClick r:id="rId3"/>
              </a:rPr>
              <a:t>http://brightbytes.com/cosite/tradecards.html</a:t>
            </a:r>
            <a:r>
              <a:rPr lang="en-US" sz="1200" dirty="0">
                <a:latin typeface="Trebuchet MS"/>
                <a:cs typeface="Trebuchet MS"/>
              </a:rPr>
              <a:t> </a:t>
            </a:r>
          </a:p>
        </p:txBody>
      </p:sp>
      <p:pic>
        <p:nvPicPr>
          <p:cNvPr id="5" name="Picture 4"/>
          <p:cNvPicPr>
            <a:picLocks noChangeAspect="1"/>
          </p:cNvPicPr>
          <p:nvPr/>
        </p:nvPicPr>
        <p:blipFill>
          <a:blip r:embed="rId4"/>
          <a:stretch>
            <a:fillRect/>
          </a:stretch>
        </p:blipFill>
        <p:spPr>
          <a:xfrm>
            <a:off x="957225" y="1552421"/>
            <a:ext cx="7047179" cy="4463213"/>
          </a:xfrm>
          <a:prstGeom prst="rect">
            <a:avLst/>
          </a:prstGeom>
        </p:spPr>
      </p:pic>
    </p:spTree>
    <p:extLst>
      <p:ext uri="{BB962C8B-B14F-4D97-AF65-F5344CB8AC3E}">
        <p14:creationId xmlns:p14="http://schemas.microsoft.com/office/powerpoint/2010/main" val="2032699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42" name="Text Box 14"/>
          <p:cNvSpPr txBox="1">
            <a:spLocks noChangeArrowheads="1"/>
          </p:cNvSpPr>
          <p:nvPr/>
        </p:nvSpPr>
        <p:spPr bwMode="auto">
          <a:xfrm>
            <a:off x="1079317" y="301976"/>
            <a:ext cx="5052660"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Thales of Miletus (c. 640 </a:t>
            </a:r>
            <a:r>
              <a:rPr lang="en-US" dirty="0">
                <a:solidFill>
                  <a:srgbClr val="3333CC"/>
                </a:solidFill>
                <a:latin typeface="Trebuchet MS" charset="0"/>
              </a:rPr>
              <a:t>–</a:t>
            </a:r>
            <a:r>
              <a:rPr lang="es-CL" dirty="0">
                <a:solidFill>
                  <a:srgbClr val="3333CC"/>
                </a:solidFill>
                <a:latin typeface="Trebuchet MS" charset="0"/>
              </a:rPr>
              <a:t> 546 BCE) ]</a:t>
            </a:r>
            <a:endParaRPr lang="en-US" dirty="0">
              <a:solidFill>
                <a:srgbClr val="3333CC"/>
              </a:solidFill>
              <a:latin typeface="Trebuchet MS" charset="0"/>
            </a:endParaRPr>
          </a:p>
        </p:txBody>
      </p:sp>
      <p:pic>
        <p:nvPicPr>
          <p:cNvPr id="713747" name="Picture 19"/>
          <p:cNvPicPr>
            <a:picLocks noChangeAspect="1" noChangeArrowheads="1"/>
          </p:cNvPicPr>
          <p:nvPr/>
        </p:nvPicPr>
        <p:blipFill>
          <a:blip r:embed="rId3"/>
          <a:srcRect/>
          <a:stretch>
            <a:fillRect/>
          </a:stretch>
        </p:blipFill>
        <p:spPr bwMode="auto">
          <a:xfrm>
            <a:off x="4588750" y="1560863"/>
            <a:ext cx="4019027" cy="4319066"/>
          </a:xfrm>
          <a:prstGeom prst="rect">
            <a:avLst/>
          </a:prstGeom>
          <a:noFill/>
        </p:spPr>
      </p:pic>
      <p:sp>
        <p:nvSpPr>
          <p:cNvPr id="2" name="TextBox 1"/>
          <p:cNvSpPr txBox="1"/>
          <p:nvPr/>
        </p:nvSpPr>
        <p:spPr>
          <a:xfrm>
            <a:off x="412345" y="2030789"/>
            <a:ext cx="3723070" cy="1477328"/>
          </a:xfrm>
          <a:prstGeom prst="rect">
            <a:avLst/>
          </a:prstGeom>
          <a:noFill/>
        </p:spPr>
        <p:txBody>
          <a:bodyPr wrap="square" rtlCol="0">
            <a:spAutoFit/>
          </a:bodyPr>
          <a:lstStyle/>
          <a:p>
            <a:r>
              <a:rPr lang="en-US" dirty="0">
                <a:latin typeface="Trebuchet MS"/>
                <a:cs typeface="Trebuchet MS"/>
              </a:rPr>
              <a:t>Thales is credited with the Intercept Theorem, also known as Thales’ theorem or Similar Triangles Theorem:</a:t>
            </a:r>
          </a:p>
          <a:p>
            <a:endParaRPr lang="en-US" dirty="0">
              <a:latin typeface="Trebuchet MS"/>
              <a:cs typeface="Trebuchet MS"/>
            </a:endParaRPr>
          </a:p>
        </p:txBody>
      </p:sp>
      <p:sp>
        <p:nvSpPr>
          <p:cNvPr id="4" name="TextBox 3"/>
          <p:cNvSpPr txBox="1"/>
          <p:nvPr/>
        </p:nvSpPr>
        <p:spPr>
          <a:xfrm>
            <a:off x="155223" y="6293557"/>
            <a:ext cx="3598762" cy="461665"/>
          </a:xfrm>
          <a:prstGeom prst="rect">
            <a:avLst/>
          </a:prstGeom>
          <a:noFill/>
        </p:spPr>
        <p:txBody>
          <a:bodyPr wrap="none" rtlCol="0">
            <a:spAutoFit/>
          </a:bodyPr>
          <a:lstStyle/>
          <a:p>
            <a:r>
              <a:rPr lang="en-US" sz="1200" dirty="0">
                <a:latin typeface="Trebuchet MS"/>
                <a:cs typeface="Trebuchet MS"/>
                <a:hlinkClick r:id="rId4"/>
              </a:rPr>
              <a:t>http://en.wikipedia.org/wiki/Intercept_theorem</a:t>
            </a:r>
            <a:r>
              <a:rPr lang="en-US" sz="1200" dirty="0">
                <a:latin typeface="Trebuchet MS"/>
                <a:cs typeface="Trebuchet MS"/>
              </a:rPr>
              <a:t> </a:t>
            </a:r>
          </a:p>
          <a:p>
            <a:r>
              <a:rPr lang="en-US" sz="1200" dirty="0">
                <a:latin typeface="Trebuchet MS"/>
                <a:cs typeface="Trebuchet MS"/>
                <a:hlinkClick r:id="rId5"/>
              </a:rPr>
              <a:t>http://www.mathopenref.com/thales.html</a:t>
            </a:r>
            <a:r>
              <a:rPr lang="en-US" sz="1200" dirty="0">
                <a:latin typeface="Trebuchet MS"/>
                <a:cs typeface="Trebuchet MS"/>
              </a:rPr>
              <a:t> </a:t>
            </a:r>
          </a:p>
        </p:txBody>
      </p:sp>
      <p:pic>
        <p:nvPicPr>
          <p:cNvPr id="5" name="Picture 4"/>
          <p:cNvPicPr>
            <a:picLocks noChangeAspect="1"/>
          </p:cNvPicPr>
          <p:nvPr/>
        </p:nvPicPr>
        <p:blipFill>
          <a:blip r:embed="rId6"/>
          <a:stretch>
            <a:fillRect/>
          </a:stretch>
        </p:blipFill>
        <p:spPr>
          <a:xfrm>
            <a:off x="0" y="-16933"/>
            <a:ext cx="903111" cy="13751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42" name="Text Box 14"/>
          <p:cNvSpPr txBox="1">
            <a:spLocks noChangeArrowheads="1"/>
          </p:cNvSpPr>
          <p:nvPr/>
        </p:nvSpPr>
        <p:spPr bwMode="auto">
          <a:xfrm>
            <a:off x="1079317" y="301976"/>
            <a:ext cx="5052660"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Thales of Miletus (c. 640 </a:t>
            </a:r>
            <a:r>
              <a:rPr lang="en-US" dirty="0">
                <a:solidFill>
                  <a:srgbClr val="3333CC"/>
                </a:solidFill>
                <a:latin typeface="Trebuchet MS" charset="0"/>
              </a:rPr>
              <a:t>–</a:t>
            </a:r>
            <a:r>
              <a:rPr lang="es-CL" dirty="0">
                <a:solidFill>
                  <a:srgbClr val="3333CC"/>
                </a:solidFill>
                <a:latin typeface="Trebuchet MS" charset="0"/>
              </a:rPr>
              <a:t> 546 BCE) ]</a:t>
            </a:r>
            <a:endParaRPr lang="en-US" dirty="0">
              <a:solidFill>
                <a:srgbClr val="3333CC"/>
              </a:solidFill>
              <a:latin typeface="Trebuchet MS" charset="0"/>
            </a:endParaRPr>
          </a:p>
        </p:txBody>
      </p:sp>
      <p:pic>
        <p:nvPicPr>
          <p:cNvPr id="3" name="Picture 2"/>
          <p:cNvPicPr>
            <a:picLocks noChangeAspect="1"/>
          </p:cNvPicPr>
          <p:nvPr/>
        </p:nvPicPr>
        <p:blipFill>
          <a:blip r:embed="rId3"/>
          <a:stretch>
            <a:fillRect/>
          </a:stretch>
        </p:blipFill>
        <p:spPr>
          <a:xfrm>
            <a:off x="557389" y="1790697"/>
            <a:ext cx="7744067" cy="3938411"/>
          </a:xfrm>
          <a:prstGeom prst="rect">
            <a:avLst/>
          </a:prstGeom>
        </p:spPr>
      </p:pic>
      <p:sp>
        <p:nvSpPr>
          <p:cNvPr id="4" name="TextBox 3"/>
          <p:cNvSpPr txBox="1"/>
          <p:nvPr/>
        </p:nvSpPr>
        <p:spPr>
          <a:xfrm>
            <a:off x="155223" y="6293557"/>
            <a:ext cx="3598762" cy="461665"/>
          </a:xfrm>
          <a:prstGeom prst="rect">
            <a:avLst/>
          </a:prstGeom>
          <a:noFill/>
        </p:spPr>
        <p:txBody>
          <a:bodyPr wrap="none" rtlCol="0">
            <a:spAutoFit/>
          </a:bodyPr>
          <a:lstStyle/>
          <a:p>
            <a:r>
              <a:rPr lang="en-US" sz="1200" dirty="0">
                <a:latin typeface="Trebuchet MS"/>
                <a:cs typeface="Trebuchet MS"/>
                <a:hlinkClick r:id="rId4"/>
              </a:rPr>
              <a:t>http://en.wikipedia.org/wiki/Intercept_theorem</a:t>
            </a:r>
            <a:r>
              <a:rPr lang="en-US" sz="1200" dirty="0">
                <a:latin typeface="Trebuchet MS"/>
                <a:cs typeface="Trebuchet MS"/>
              </a:rPr>
              <a:t> </a:t>
            </a:r>
          </a:p>
          <a:p>
            <a:r>
              <a:rPr lang="en-US" sz="1200" dirty="0">
                <a:latin typeface="Trebuchet MS"/>
                <a:cs typeface="Trebuchet MS"/>
                <a:hlinkClick r:id="rId5"/>
              </a:rPr>
              <a:t>http://www.mathopenref.com/thales.html</a:t>
            </a:r>
            <a:r>
              <a:rPr lang="en-US" sz="1200" dirty="0">
                <a:latin typeface="Trebuchet MS"/>
                <a:cs typeface="Trebuchet MS"/>
              </a:rPr>
              <a:t> </a:t>
            </a:r>
          </a:p>
        </p:txBody>
      </p:sp>
      <p:pic>
        <p:nvPicPr>
          <p:cNvPr id="9" name="Picture 8"/>
          <p:cNvPicPr>
            <a:picLocks noChangeAspect="1"/>
          </p:cNvPicPr>
          <p:nvPr/>
        </p:nvPicPr>
        <p:blipFill>
          <a:blip r:embed="rId6"/>
          <a:stretch>
            <a:fillRect/>
          </a:stretch>
        </p:blipFill>
        <p:spPr>
          <a:xfrm>
            <a:off x="0" y="-16933"/>
            <a:ext cx="903111" cy="1375191"/>
          </a:xfrm>
          <a:prstGeom prst="rect">
            <a:avLst/>
          </a:prstGeom>
        </p:spPr>
      </p:pic>
    </p:spTree>
    <p:extLst>
      <p:ext uri="{BB962C8B-B14F-4D97-AF65-F5344CB8AC3E}">
        <p14:creationId xmlns:p14="http://schemas.microsoft.com/office/powerpoint/2010/main" val="284587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Text Box 2"/>
          <p:cNvSpPr txBox="1">
            <a:spLocks noChangeArrowheads="1"/>
          </p:cNvSpPr>
          <p:nvPr/>
        </p:nvSpPr>
        <p:spPr bwMode="auto">
          <a:xfrm>
            <a:off x="1135761" y="287865"/>
            <a:ext cx="415097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Euclides (c. 430 </a:t>
            </a:r>
            <a:r>
              <a:rPr lang="en-US" dirty="0">
                <a:solidFill>
                  <a:srgbClr val="3333CC"/>
                </a:solidFill>
                <a:latin typeface="Trebuchet MS" charset="0"/>
              </a:rPr>
              <a:t>–</a:t>
            </a:r>
            <a:r>
              <a:rPr lang="es-CL" dirty="0">
                <a:solidFill>
                  <a:srgbClr val="3333CC"/>
                </a:solidFill>
                <a:latin typeface="Trebuchet MS" charset="0"/>
              </a:rPr>
              <a:t> 360 BCE) ]</a:t>
            </a:r>
            <a:endParaRPr lang="en-US" dirty="0">
              <a:solidFill>
                <a:srgbClr val="3333CC"/>
              </a:solidFill>
              <a:latin typeface="Trebuchet MS" charset="0"/>
            </a:endParaRPr>
          </a:p>
        </p:txBody>
      </p:sp>
      <p:pic>
        <p:nvPicPr>
          <p:cNvPr id="2" name="Picture 1" descr="5635122_1_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576" y="1114782"/>
            <a:ext cx="6941202" cy="5144934"/>
          </a:xfrm>
          <a:prstGeom prst="rect">
            <a:avLst/>
          </a:prstGeom>
        </p:spPr>
      </p:pic>
      <p:sp>
        <p:nvSpPr>
          <p:cNvPr id="4" name="TextBox 3"/>
          <p:cNvSpPr txBox="1"/>
          <p:nvPr/>
        </p:nvSpPr>
        <p:spPr>
          <a:xfrm>
            <a:off x="5235223" y="6404002"/>
            <a:ext cx="3402795" cy="369332"/>
          </a:xfrm>
          <a:prstGeom prst="rect">
            <a:avLst/>
          </a:prstGeom>
          <a:noFill/>
        </p:spPr>
        <p:txBody>
          <a:bodyPr wrap="none" rtlCol="0">
            <a:spAutoFit/>
          </a:bodyPr>
          <a:lstStyle/>
          <a:p>
            <a:r>
              <a:rPr lang="fr-FR" dirty="0">
                <a:latin typeface="Trebuchet MS"/>
                <a:cs typeface="Trebuchet MS"/>
                <a:hlinkClick r:id="rId4"/>
              </a:rPr>
              <a:t>https://explorable.com/euclid</a:t>
            </a:r>
            <a:r>
              <a:rPr lang="fr-FR" dirty="0">
                <a:latin typeface="Trebuchet MS"/>
                <a:cs typeface="Trebuchet MS"/>
              </a:rPr>
              <a:t> </a:t>
            </a:r>
            <a:endParaRPr lang="en-US" dirty="0">
              <a:latin typeface="Trebuchet MS"/>
              <a:cs typeface="Trebuchet MS"/>
            </a:endParaRPr>
          </a:p>
        </p:txBody>
      </p:sp>
      <p:pic>
        <p:nvPicPr>
          <p:cNvPr id="5" name="Picture 4" descr="Screen Shot 2014-09-02 at 9.29.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7222" cy="1248983"/>
          </a:xfrm>
          <a:prstGeom prst="rect">
            <a:avLst/>
          </a:prstGeom>
        </p:spPr>
      </p:pic>
      <p:pic>
        <p:nvPicPr>
          <p:cNvPr id="7" name="Picture 6" descr="Screen Shot 2014-09-02 at 9.32.5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2918" y="1382262"/>
            <a:ext cx="3713299" cy="45020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63719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3031" name="Picture 7" descr="Image:Oxyrhynchus papyrus with Euclid's Elements.jpg">
            <a:hlinkClick r:id="rId3"/>
          </p:cNvPr>
          <p:cNvPicPr>
            <a:picLocks noChangeAspect="1" noChangeArrowheads="1"/>
          </p:cNvPicPr>
          <p:nvPr/>
        </p:nvPicPr>
        <p:blipFill>
          <a:blip r:embed="rId4"/>
          <a:srcRect/>
          <a:stretch>
            <a:fillRect/>
          </a:stretch>
        </p:blipFill>
        <p:spPr bwMode="auto">
          <a:xfrm rot="983270">
            <a:off x="5613992" y="102255"/>
            <a:ext cx="3592973" cy="2187222"/>
          </a:xfrm>
          <a:prstGeom prst="rect">
            <a:avLst/>
          </a:prstGeom>
          <a:noFill/>
        </p:spPr>
      </p:pic>
      <p:sp>
        <p:nvSpPr>
          <p:cNvPr id="4" name="TextBox 3"/>
          <p:cNvSpPr txBox="1"/>
          <p:nvPr/>
        </p:nvSpPr>
        <p:spPr>
          <a:xfrm>
            <a:off x="712364" y="6261821"/>
            <a:ext cx="3402795" cy="369332"/>
          </a:xfrm>
          <a:prstGeom prst="rect">
            <a:avLst/>
          </a:prstGeom>
          <a:noFill/>
        </p:spPr>
        <p:txBody>
          <a:bodyPr wrap="none" rtlCol="0">
            <a:spAutoFit/>
          </a:bodyPr>
          <a:lstStyle/>
          <a:p>
            <a:r>
              <a:rPr lang="fr-FR" dirty="0">
                <a:latin typeface="Trebuchet MS"/>
                <a:cs typeface="Trebuchet MS"/>
                <a:hlinkClick r:id="rId5"/>
              </a:rPr>
              <a:t>https://explorable.com/euclid</a:t>
            </a:r>
            <a:r>
              <a:rPr lang="fr-FR" dirty="0">
                <a:latin typeface="Trebuchet MS"/>
                <a:cs typeface="Trebuchet MS"/>
              </a:rPr>
              <a:t> </a:t>
            </a:r>
            <a:endParaRPr lang="en-US" dirty="0">
              <a:latin typeface="Trebuchet MS"/>
              <a:cs typeface="Trebuchet MS"/>
            </a:endParaRPr>
          </a:p>
        </p:txBody>
      </p:sp>
      <p:sp>
        <p:nvSpPr>
          <p:cNvPr id="5" name="TextBox 4"/>
          <p:cNvSpPr txBox="1"/>
          <p:nvPr/>
        </p:nvSpPr>
        <p:spPr>
          <a:xfrm>
            <a:off x="381000" y="1287580"/>
            <a:ext cx="7450667" cy="4801315"/>
          </a:xfrm>
          <a:prstGeom prst="rect">
            <a:avLst/>
          </a:prstGeom>
          <a:noFill/>
        </p:spPr>
        <p:txBody>
          <a:bodyPr wrap="square" rtlCol="0">
            <a:spAutoFit/>
          </a:bodyPr>
          <a:lstStyle/>
          <a:p>
            <a:r>
              <a:rPr lang="en-US" dirty="0">
                <a:solidFill>
                  <a:srgbClr val="000000"/>
                </a:solidFill>
                <a:latin typeface="Trebuchet MS"/>
                <a:cs typeface="Trebuchet MS"/>
              </a:rPr>
              <a:t>Postulates:</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A straight line can be drawn between any two points.</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Any finite straight line can be extended indefinitely in a straight line.</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For any line segment, it is possible to draw a circle using the segment as the radius and one end point as the center.</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All right angles are congruent (the same).</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If a straight line falling across two other straight lines results in the sum of the angles on the same side less than two right angles, then the two straight lines, if extended indefinitely, meet on the same side as the side where the angle sums are less than two right angles.</a:t>
            </a:r>
          </a:p>
        </p:txBody>
      </p:sp>
      <p:sp>
        <p:nvSpPr>
          <p:cNvPr id="8" name="Text Box 2"/>
          <p:cNvSpPr txBox="1">
            <a:spLocks noChangeArrowheads="1"/>
          </p:cNvSpPr>
          <p:nvPr/>
        </p:nvSpPr>
        <p:spPr bwMode="auto">
          <a:xfrm>
            <a:off x="1135761" y="287865"/>
            <a:ext cx="415097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Euclides (c. 430 </a:t>
            </a:r>
            <a:r>
              <a:rPr lang="en-US" dirty="0">
                <a:solidFill>
                  <a:srgbClr val="3333CC"/>
                </a:solidFill>
                <a:latin typeface="Trebuchet MS" charset="0"/>
              </a:rPr>
              <a:t>–</a:t>
            </a:r>
            <a:r>
              <a:rPr lang="es-CL" dirty="0">
                <a:solidFill>
                  <a:srgbClr val="3333CC"/>
                </a:solidFill>
                <a:latin typeface="Trebuchet MS" charset="0"/>
              </a:rPr>
              <a:t> 360 BCE) ]</a:t>
            </a:r>
            <a:endParaRPr lang="en-US" dirty="0">
              <a:solidFill>
                <a:srgbClr val="3333CC"/>
              </a:solidFill>
              <a:latin typeface="Trebuchet MS" charset="0"/>
            </a:endParaRPr>
          </a:p>
        </p:txBody>
      </p:sp>
      <p:pic>
        <p:nvPicPr>
          <p:cNvPr id="9" name="Picture 8" descr="Screen Shot 2014-09-02 at 9.29.3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7222" cy="1248983"/>
          </a:xfrm>
          <a:prstGeom prst="rect">
            <a:avLst/>
          </a:prstGeom>
        </p:spPr>
      </p:pic>
    </p:spTree>
    <p:extLst>
      <p:ext uri="{BB962C8B-B14F-4D97-AF65-F5344CB8AC3E}">
        <p14:creationId xmlns:p14="http://schemas.microsoft.com/office/powerpoint/2010/main" val="926033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59" y="1841500"/>
            <a:ext cx="8719882" cy="3168933"/>
          </a:xfrm>
          <a:prstGeom prst="rect">
            <a:avLst/>
          </a:prstGeom>
        </p:spPr>
      </p:pic>
      <p:sp>
        <p:nvSpPr>
          <p:cNvPr id="6" name="TextBox 5"/>
          <p:cNvSpPr txBox="1"/>
          <p:nvPr/>
        </p:nvSpPr>
        <p:spPr>
          <a:xfrm>
            <a:off x="0" y="599799"/>
            <a:ext cx="2700116" cy="369332"/>
          </a:xfrm>
          <a:prstGeom prst="rect">
            <a:avLst/>
          </a:prstGeom>
          <a:noFill/>
        </p:spPr>
        <p:txBody>
          <a:bodyPr wrap="none" rtlCol="0">
            <a:spAutoFit/>
          </a:bodyPr>
          <a:lstStyle/>
          <a:p>
            <a:r>
              <a:rPr lang="en-US" dirty="0">
                <a:solidFill>
                  <a:schemeClr val="bg1"/>
                </a:solidFill>
                <a:latin typeface="Trebuchet MS"/>
                <a:cs typeface="Trebuchet MS"/>
              </a:rPr>
              <a:t>Asia, 7</a:t>
            </a:r>
            <a:r>
              <a:rPr lang="en-US" baseline="30000" dirty="0">
                <a:solidFill>
                  <a:schemeClr val="bg1"/>
                </a:solidFill>
                <a:latin typeface="Trebuchet MS"/>
                <a:cs typeface="Trebuchet MS"/>
              </a:rPr>
              <a:t>th</a:t>
            </a:r>
            <a:r>
              <a:rPr lang="en-US" dirty="0">
                <a:solidFill>
                  <a:schemeClr val="bg1"/>
                </a:solidFill>
                <a:latin typeface="Trebuchet MS"/>
                <a:cs typeface="Trebuchet MS"/>
              </a:rPr>
              <a:t> – 4</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91547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562" y="6519330"/>
            <a:ext cx="4994576" cy="276999"/>
          </a:xfrm>
          <a:prstGeom prst="rect">
            <a:avLst/>
          </a:prstGeom>
          <a:noFill/>
        </p:spPr>
        <p:txBody>
          <a:bodyPr wrap="none" rtlCol="0">
            <a:spAutoFit/>
          </a:bodyPr>
          <a:lstStyle/>
          <a:p>
            <a:r>
              <a:rPr lang="en-US" sz="1200" dirty="0">
                <a:latin typeface="Trebuchet MS"/>
                <a:cs typeface="Trebuchet MS"/>
                <a:hlinkClick r:id="rId3"/>
              </a:rPr>
              <a:t>http://commons.wikimedia.org/wiki/Category:4th-century_paintings</a:t>
            </a:r>
            <a:r>
              <a:rPr lang="en-US" sz="1200" dirty="0">
                <a:latin typeface="Trebuchet MS"/>
                <a:cs typeface="Trebuchet MS"/>
              </a:rPr>
              <a:t> </a:t>
            </a:r>
          </a:p>
        </p:txBody>
      </p:sp>
      <p:sp>
        <p:nvSpPr>
          <p:cNvPr id="8" name="Text Box 2"/>
          <p:cNvSpPr txBox="1">
            <a:spLocks noChangeArrowheads="1"/>
          </p:cNvSpPr>
          <p:nvPr/>
        </p:nvSpPr>
        <p:spPr bwMode="auto">
          <a:xfrm>
            <a:off x="236121" y="287865"/>
            <a:ext cx="562572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0000FF"/>
                </a:solidFill>
                <a:latin typeface="Trebuchet MS" charset="0"/>
              </a:rPr>
              <a:t>[ Korea, Frescos of </a:t>
            </a:r>
            <a:r>
              <a:rPr lang="en-US" dirty="0" err="1">
                <a:solidFill>
                  <a:srgbClr val="0000FF"/>
                </a:solidFill>
              </a:rPr>
              <a:t>Goguryeo</a:t>
            </a:r>
            <a:r>
              <a:rPr lang="en-US" dirty="0">
                <a:solidFill>
                  <a:srgbClr val="0000FF"/>
                </a:solidFill>
              </a:rPr>
              <a:t> Kingdom</a:t>
            </a:r>
            <a:r>
              <a:rPr lang="en-US" dirty="0">
                <a:solidFill>
                  <a:srgbClr val="0000FF"/>
                </a:solidFill>
                <a:latin typeface="Trebuchet MS" charset="0"/>
              </a:rPr>
              <a:t> (4</a:t>
            </a:r>
            <a:r>
              <a:rPr lang="en-US" baseline="30000" dirty="0">
                <a:solidFill>
                  <a:srgbClr val="0000FF"/>
                </a:solidFill>
                <a:latin typeface="Trebuchet MS" charset="0"/>
              </a:rPr>
              <a:t>th</a:t>
            </a:r>
            <a:r>
              <a:rPr lang="en-US" dirty="0">
                <a:solidFill>
                  <a:srgbClr val="0000FF"/>
                </a:solidFill>
                <a:latin typeface="Trebuchet MS" charset="0"/>
              </a:rPr>
              <a:t> century)]</a:t>
            </a:r>
          </a:p>
        </p:txBody>
      </p:sp>
      <p:pic>
        <p:nvPicPr>
          <p:cNvPr id="3" name="Picture 2"/>
          <p:cNvPicPr>
            <a:picLocks/>
          </p:cNvPicPr>
          <p:nvPr/>
        </p:nvPicPr>
        <p:blipFill>
          <a:blip r:embed="rId4"/>
          <a:stretch>
            <a:fillRect/>
          </a:stretch>
        </p:blipFill>
        <p:spPr>
          <a:xfrm>
            <a:off x="773458" y="1693542"/>
            <a:ext cx="3600000" cy="3600000"/>
          </a:xfrm>
          <a:prstGeom prst="rect">
            <a:avLst/>
          </a:prstGeom>
        </p:spPr>
      </p:pic>
      <p:pic>
        <p:nvPicPr>
          <p:cNvPr id="5" name="Picture 4"/>
          <p:cNvPicPr>
            <a:picLocks/>
          </p:cNvPicPr>
          <p:nvPr/>
        </p:nvPicPr>
        <p:blipFill>
          <a:blip r:embed="rId5"/>
          <a:stretch>
            <a:fillRect/>
          </a:stretch>
        </p:blipFill>
        <p:spPr>
          <a:xfrm>
            <a:off x="4600398" y="1693550"/>
            <a:ext cx="3600000" cy="3600000"/>
          </a:xfrm>
          <a:prstGeom prst="rect">
            <a:avLst/>
          </a:prstGeom>
        </p:spPr>
      </p:pic>
    </p:spTree>
    <p:extLst>
      <p:ext uri="{BB962C8B-B14F-4D97-AF65-F5344CB8AC3E}">
        <p14:creationId xmlns:p14="http://schemas.microsoft.com/office/powerpoint/2010/main" val="110226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562" y="6519330"/>
            <a:ext cx="4172612" cy="276999"/>
          </a:xfrm>
          <a:prstGeom prst="rect">
            <a:avLst/>
          </a:prstGeom>
          <a:noFill/>
        </p:spPr>
        <p:txBody>
          <a:bodyPr wrap="none" rtlCol="0">
            <a:spAutoFit/>
          </a:bodyPr>
          <a:lstStyle/>
          <a:p>
            <a:r>
              <a:rPr lang="en-US" sz="1200" dirty="0">
                <a:latin typeface="Trebuchet MS"/>
                <a:cs typeface="Trebuchet MS"/>
                <a:hlinkClick r:id="rId3"/>
              </a:rPr>
              <a:t>http://tech2.npm.gov.tw/english/dm/painting/b_01.htm</a:t>
            </a:r>
            <a:r>
              <a:rPr lang="en-US" sz="1200" dirty="0">
                <a:latin typeface="Trebuchet MS"/>
                <a:cs typeface="Trebuchet MS"/>
              </a:rPr>
              <a:t> </a:t>
            </a:r>
          </a:p>
        </p:txBody>
      </p:sp>
      <p:sp>
        <p:nvSpPr>
          <p:cNvPr id="8" name="Text Box 2"/>
          <p:cNvSpPr txBox="1">
            <a:spLocks noChangeArrowheads="1"/>
          </p:cNvSpPr>
          <p:nvPr/>
        </p:nvSpPr>
        <p:spPr bwMode="auto">
          <a:xfrm>
            <a:off x="236121" y="287865"/>
            <a:ext cx="460485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0000FF"/>
                </a:solidFill>
                <a:latin typeface="Trebuchet MS" charset="0"/>
              </a:rPr>
              <a:t>[ China, Drawings of Yan </a:t>
            </a:r>
            <a:r>
              <a:rPr lang="en-US" dirty="0" err="1">
                <a:solidFill>
                  <a:srgbClr val="0000FF"/>
                </a:solidFill>
                <a:latin typeface="Trebuchet MS" charset="0"/>
              </a:rPr>
              <a:t>Liben</a:t>
            </a:r>
            <a:r>
              <a:rPr lang="en-US" dirty="0">
                <a:solidFill>
                  <a:srgbClr val="0000FF"/>
                </a:solidFill>
                <a:latin typeface="Trebuchet MS" charset="0"/>
              </a:rPr>
              <a:t> (670 – 673)]</a:t>
            </a:r>
          </a:p>
        </p:txBody>
      </p:sp>
      <p:pic>
        <p:nvPicPr>
          <p:cNvPr id="2" name="Picture 1"/>
          <p:cNvPicPr>
            <a:picLocks noChangeAspect="1"/>
          </p:cNvPicPr>
          <p:nvPr/>
        </p:nvPicPr>
        <p:blipFill>
          <a:blip r:embed="rId4"/>
          <a:stretch>
            <a:fillRect/>
          </a:stretch>
        </p:blipFill>
        <p:spPr>
          <a:xfrm>
            <a:off x="-440993" y="1981071"/>
            <a:ext cx="10283968" cy="2964676"/>
          </a:xfrm>
          <a:prstGeom prst="rect">
            <a:avLst/>
          </a:prstGeom>
        </p:spPr>
      </p:pic>
    </p:spTree>
    <p:extLst>
      <p:ext uri="{BB962C8B-B14F-4D97-AF65-F5344CB8AC3E}">
        <p14:creationId xmlns:p14="http://schemas.microsoft.com/office/powerpoint/2010/main" val="1470550449"/>
      </p:ext>
    </p:extLst>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5366</TotalTime>
  <Words>619</Words>
  <Application>Microsoft Macintosh PowerPoint</Application>
  <PresentationFormat>On-screen Show (4:3)</PresentationFormat>
  <Paragraphs>88</Paragraphs>
  <Slides>24</Slides>
  <Notes>24</Notes>
  <HiddenSlides>0</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24</vt:i4>
      </vt:variant>
    </vt:vector>
  </HeadingPairs>
  <TitlesOfParts>
    <vt:vector size="28" baseType="lpstr">
      <vt:lpstr>Arial</vt:lpstr>
      <vt:lpstr>Trebuchet MS</vt:lpstr>
      <vt:lpstr>1_Diseño predeterminado</vt:lpstr>
      <vt:lpstr>2_Diseño predeterminado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138</cp:revision>
  <dcterms:created xsi:type="dcterms:W3CDTF">2012-08-02T15:00:42Z</dcterms:created>
  <dcterms:modified xsi:type="dcterms:W3CDTF">2019-07-30T17:09:48Z</dcterms:modified>
</cp:coreProperties>
</file>